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notesSlides/notesSlide5.xml" ContentType="application/vnd.openxmlformats-officedocument.presentationml.notesSlid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9" r:id="rId4"/>
  </p:sldMasterIdLst>
  <p:notesMasterIdLst>
    <p:notesMasterId r:id="rId47"/>
  </p:notesMasterIdLst>
  <p:handoutMasterIdLst>
    <p:handoutMasterId r:id="rId48"/>
  </p:handoutMasterIdLst>
  <p:sldIdLst>
    <p:sldId id="276" r:id="rId5"/>
    <p:sldId id="348" r:id="rId6"/>
    <p:sldId id="349" r:id="rId7"/>
    <p:sldId id="279" r:id="rId8"/>
    <p:sldId id="350" r:id="rId9"/>
    <p:sldId id="351" r:id="rId10"/>
    <p:sldId id="352" r:id="rId11"/>
    <p:sldId id="353" r:id="rId12"/>
    <p:sldId id="354" r:id="rId13"/>
    <p:sldId id="355" r:id="rId14"/>
    <p:sldId id="356" r:id="rId15"/>
    <p:sldId id="357" r:id="rId16"/>
    <p:sldId id="358" r:id="rId17"/>
    <p:sldId id="288" r:id="rId18"/>
    <p:sldId id="289" r:id="rId19"/>
    <p:sldId id="339" r:id="rId20"/>
    <p:sldId id="342" r:id="rId21"/>
    <p:sldId id="291" r:id="rId22"/>
    <p:sldId id="292" r:id="rId23"/>
    <p:sldId id="293" r:id="rId24"/>
    <p:sldId id="294" r:id="rId25"/>
    <p:sldId id="295" r:id="rId26"/>
    <p:sldId id="296" r:id="rId27"/>
    <p:sldId id="297" r:id="rId28"/>
    <p:sldId id="298" r:id="rId29"/>
    <p:sldId id="299" r:id="rId30"/>
    <p:sldId id="300" r:id="rId31"/>
    <p:sldId id="336" r:id="rId32"/>
    <p:sldId id="335" r:id="rId33"/>
    <p:sldId id="334" r:id="rId34"/>
    <p:sldId id="333" r:id="rId35"/>
    <p:sldId id="301" r:id="rId36"/>
    <p:sldId id="302" r:id="rId37"/>
    <p:sldId id="303" r:id="rId38"/>
    <p:sldId id="304" r:id="rId39"/>
    <p:sldId id="305" r:id="rId40"/>
    <p:sldId id="306" r:id="rId41"/>
    <p:sldId id="307" r:id="rId42"/>
    <p:sldId id="308" r:id="rId43"/>
    <p:sldId id="309" r:id="rId44"/>
    <p:sldId id="359" r:id="rId45"/>
    <p:sldId id="341" r:id="rId46"/>
  </p:sldIdLst>
  <p:sldSz cx="9144000" cy="6858000" type="screen4x3"/>
  <p:notesSz cx="6797675" cy="9926638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69">
          <p15:clr>
            <a:srgbClr val="A4A3A4"/>
          </p15:clr>
        </p15:guide>
        <p15:guide id="3" orient="horz" pos="3918">
          <p15:clr>
            <a:srgbClr val="A4A3A4"/>
          </p15:clr>
        </p15:guide>
        <p15:guide id="4" orient="horz" pos="677">
          <p15:clr>
            <a:srgbClr val="A4A3A4"/>
          </p15:clr>
        </p15:guide>
        <p15:guide id="5" orient="horz" pos="289">
          <p15:clr>
            <a:srgbClr val="A4A3A4"/>
          </p15:clr>
        </p15:guide>
        <p15:guide id="6" pos="2880">
          <p15:clr>
            <a:srgbClr val="A4A3A4"/>
          </p15:clr>
        </p15:guide>
        <p15:guide id="7" pos="5488">
          <p15:clr>
            <a:srgbClr val="A4A3A4"/>
          </p15:clr>
        </p15:guide>
        <p15:guide id="8" pos="272">
          <p15:clr>
            <a:srgbClr val="A4A3A4"/>
          </p15:clr>
        </p15:guide>
        <p15:guide id="9" pos="725">
          <p15:clr>
            <a:srgbClr val="A4A3A4"/>
          </p15:clr>
        </p15:guide>
        <p15:guide id="10" pos="49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jonck" initials="TJG" lastIdx="14" clrIdx="0"/>
  <p:cmAuthor id="1" name="Devos, Ann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244"/>
    <a:srgbClr val="EEF8F8"/>
    <a:srgbClr val="C5DA00"/>
    <a:srgbClr val="C9D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84" autoAdjust="0"/>
  </p:normalViewPr>
  <p:slideViewPr>
    <p:cSldViewPr showGuides="1">
      <p:cViewPr varScale="1">
        <p:scale>
          <a:sx n="106" d="100"/>
          <a:sy n="106" d="100"/>
        </p:scale>
        <p:origin x="1686" y="114"/>
      </p:cViewPr>
      <p:guideLst>
        <p:guide orient="horz" pos="2160"/>
        <p:guide orient="horz" pos="969"/>
        <p:guide orient="horz" pos="3918"/>
        <p:guide orient="horz" pos="677"/>
        <p:guide orient="horz" pos="289"/>
        <p:guide pos="2880"/>
        <p:guide pos="5488"/>
        <p:guide pos="272"/>
        <p:guide pos="725"/>
        <p:guide pos="499"/>
      </p:guideLst>
    </p:cSldViewPr>
  </p:slideViewPr>
  <p:outlineViewPr>
    <p:cViewPr>
      <p:scale>
        <a:sx n="33" d="100"/>
        <a:sy n="33" d="100"/>
      </p:scale>
      <p:origin x="0" y="564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\\prod\dfs\mng\users\home\Vandendriessche\Pensioenfondsen\Dossiers%20piloten\Reporting\2010\Peer%20groups%20IBP%202010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https://edossier2-cases.fsmanet.be/cases/56/cdcef385-1174-4ec6-9d91-6e4057299520/Shared%20Documents/Peer%20groups%20IBP%202014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800"/>
              <a:t>(in miljard</a:t>
            </a:r>
            <a:r>
              <a:rPr lang="en-US" sz="800" baseline="0"/>
              <a:t> euro)</a:t>
            </a:r>
            <a:endParaRPr lang="en-US" sz="800"/>
          </a:p>
        </c:rich>
      </c:tx>
      <c:layout>
        <c:manualLayout>
          <c:xMode val="edge"/>
          <c:yMode val="edge"/>
          <c:x val="0.43103049987180414"/>
          <c:y val="0.1451767389923182"/>
        </c:manualLayout>
      </c:layout>
      <c:overlay val="0"/>
    </c:title>
    <c:autoTitleDeleted val="0"/>
    <c:view3D>
      <c:rotX val="15"/>
      <c:rotY val="20"/>
      <c:rAngAx val="1"/>
    </c:view3D>
    <c:floor>
      <c:thickness val="0"/>
    </c:floor>
    <c:sideWall>
      <c:thickness val="0"/>
      <c:spPr>
        <a:noFill/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Grafieken!$W$3</c:f>
              <c:strCache>
                <c:ptCount val="1"/>
                <c:pt idx="0">
                  <c:v>Balanstotaal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Grafieken!$V$4:$V$14</c:f>
              <c:numCache>
                <c:formatCode>General</c:formatCode>
                <c:ptCount val="11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  <c:pt idx="5">
                  <c:v>2009</c:v>
                </c:pt>
                <c:pt idx="6">
                  <c:v>2010</c:v>
                </c:pt>
                <c:pt idx="7">
                  <c:v>2011</c:v>
                </c:pt>
                <c:pt idx="8">
                  <c:v>2012</c:v>
                </c:pt>
                <c:pt idx="9">
                  <c:v>2013</c:v>
                </c:pt>
                <c:pt idx="10">
                  <c:v>2014</c:v>
                </c:pt>
              </c:numCache>
            </c:numRef>
          </c:cat>
          <c:val>
            <c:numRef>
              <c:f>Grafieken!$W$4:$W$14</c:f>
              <c:numCache>
                <c:formatCode>#,##0.00_ ;[Red]\-#,##0.00\ </c:formatCode>
                <c:ptCount val="11"/>
                <c:pt idx="0">
                  <c:v>11.676775305</c:v>
                </c:pt>
                <c:pt idx="1">
                  <c:v>13.399766503</c:v>
                </c:pt>
                <c:pt idx="2">
                  <c:v>14.320905329</c:v>
                </c:pt>
                <c:pt idx="3">
                  <c:v>14.860266981000001</c:v>
                </c:pt>
                <c:pt idx="4">
                  <c:v>12.456990802799996</c:v>
                </c:pt>
                <c:pt idx="5">
                  <c:v>14.227887408320001</c:v>
                </c:pt>
                <c:pt idx="6" formatCode="#,##0.00">
                  <c:v>15.946731879369993</c:v>
                </c:pt>
                <c:pt idx="7" formatCode="#,##0.00">
                  <c:v>16.045950442990002</c:v>
                </c:pt>
                <c:pt idx="8">
                  <c:v>18.59</c:v>
                </c:pt>
                <c:pt idx="9" formatCode="#,##0.00">
                  <c:v>20.395391538909998</c:v>
                </c:pt>
                <c:pt idx="10" formatCode="0.00">
                  <c:v>23.369235345160003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1"/>
        <c:shape val="box"/>
        <c:axId val="204302096"/>
        <c:axId val="204302488"/>
        <c:axId val="0"/>
      </c:bar3DChart>
      <c:catAx>
        <c:axId val="2043020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4302488"/>
        <c:crosses val="autoZero"/>
        <c:auto val="1"/>
        <c:lblAlgn val="ctr"/>
        <c:lblOffset val="100"/>
        <c:noMultiLvlLbl val="0"/>
      </c:catAx>
      <c:valAx>
        <c:axId val="204302488"/>
        <c:scaling>
          <c:orientation val="minMax"/>
          <c:min val="8"/>
        </c:scaling>
        <c:delete val="0"/>
        <c:axPos val="l"/>
        <c:numFmt formatCode="#,##0.00_ ;[Red]\-#,##0.00\ " sourceLinked="1"/>
        <c:majorTickMark val="out"/>
        <c:minorTickMark val="none"/>
        <c:tickLblPos val="nextTo"/>
        <c:crossAx val="204302096"/>
        <c:crosses val="autoZero"/>
        <c:crossBetween val="between"/>
      </c:valAx>
      <c:spPr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Tabellen!$I$3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(Tabellen!$B$5,Tabellen!$B$7:$B$11)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  <c:pt idx="5">
                  <c:v>Vereffening</c:v>
                </c:pt>
              </c:strCache>
            </c:strRef>
          </c:cat>
          <c:val>
            <c:numRef>
              <c:f>(Tabellen!$I$5,Tabellen!$I$7:$I$11)</c:f>
              <c:numCache>
                <c:formatCode>0.00%</c:formatCode>
                <c:ptCount val="6"/>
                <c:pt idx="0">
                  <c:v>9.2664760001722288E-2</c:v>
                </c:pt>
                <c:pt idx="1">
                  <c:v>2.5379453473017958E-2</c:v>
                </c:pt>
                <c:pt idx="2">
                  <c:v>0.17100437958539474</c:v>
                </c:pt>
                <c:pt idx="3">
                  <c:v>0.19719537314252414</c:v>
                </c:pt>
                <c:pt idx="4">
                  <c:v>0.50535517470655789</c:v>
                </c:pt>
                <c:pt idx="5">
                  <c:v>0</c:v>
                </c:pt>
              </c:numCache>
            </c:numRef>
          </c:val>
        </c:ser>
        <c:ser>
          <c:idx val="1"/>
          <c:order val="1"/>
          <c:tx>
            <c:strRef>
              <c:f>Tabellen!$J$3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(Tabellen!$B$5,Tabellen!$B$7:$B$11)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  <c:pt idx="5">
                  <c:v>Vereffening</c:v>
                </c:pt>
              </c:strCache>
            </c:strRef>
          </c:cat>
          <c:val>
            <c:numRef>
              <c:f>(Tabellen!$J$5,Tabellen!$J$7:$J$11)</c:f>
              <c:numCache>
                <c:formatCode>0.00%</c:formatCode>
                <c:ptCount val="6"/>
                <c:pt idx="0">
                  <c:v>8.347964877473911E-2</c:v>
                </c:pt>
                <c:pt idx="1">
                  <c:v>7.8904307596243076E-2</c:v>
                </c:pt>
                <c:pt idx="2">
                  <c:v>4.7086809726159785E-2</c:v>
                </c:pt>
                <c:pt idx="3">
                  <c:v>0.13871534503759841</c:v>
                </c:pt>
                <c:pt idx="4">
                  <c:v>1.7126704971041024E-3</c:v>
                </c:pt>
                <c:pt idx="5">
                  <c:v>0</c:v>
                </c:pt>
              </c:numCache>
            </c:numRef>
          </c:val>
        </c:ser>
        <c:ser>
          <c:idx val="2"/>
          <c:order val="2"/>
          <c:tx>
            <c:strRef>
              <c:f>Tabellen!$K$3</c:f>
              <c:strCache>
                <c:ptCount val="1"/>
                <c:pt idx="0">
                  <c:v>ICB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(Tabellen!$B$5,Tabellen!$B$7:$B$11)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  <c:pt idx="5">
                  <c:v>Vereffening</c:v>
                </c:pt>
              </c:strCache>
            </c:strRef>
          </c:cat>
          <c:val>
            <c:numRef>
              <c:f>(Tabellen!$K$5,Tabellen!$K$7:$K$11)</c:f>
              <c:numCache>
                <c:formatCode>0.00%</c:formatCode>
                <c:ptCount val="6"/>
                <c:pt idx="0">
                  <c:v>0.61908434109914734</c:v>
                </c:pt>
                <c:pt idx="1">
                  <c:v>0.84332763431716051</c:v>
                </c:pt>
                <c:pt idx="2">
                  <c:v>0.69516914655055329</c:v>
                </c:pt>
                <c:pt idx="3">
                  <c:v>0.55706171100387514</c:v>
                </c:pt>
                <c:pt idx="4">
                  <c:v>0.4088916320020386</c:v>
                </c:pt>
                <c:pt idx="5">
                  <c:v>0</c:v>
                </c:pt>
              </c:numCache>
            </c:numRef>
          </c:val>
        </c:ser>
        <c:ser>
          <c:idx val="3"/>
          <c:order val="3"/>
          <c:tx>
            <c:strRef>
              <c:f>Tabellen!$L$3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(Tabellen!$B$5,Tabellen!$B$7:$B$11)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  <c:pt idx="5">
                  <c:v>Vereffening</c:v>
                </c:pt>
              </c:strCache>
            </c:strRef>
          </c:cat>
          <c:val>
            <c:numRef>
              <c:f>(Tabellen!$L$5,Tabellen!$L$7:$L$11)</c:f>
              <c:numCache>
                <c:formatCode>0.00%</c:formatCode>
                <c:ptCount val="6"/>
                <c:pt idx="0">
                  <c:v>7.0836568888122939E-2</c:v>
                </c:pt>
                <c:pt idx="1">
                  <c:v>7.3803838788776607E-4</c:v>
                </c:pt>
                <c:pt idx="2">
                  <c:v>7.9837742494631294E-6</c:v>
                </c:pt>
                <c:pt idx="3">
                  <c:v>5.1694935570488132E-3</c:v>
                </c:pt>
                <c:pt idx="4">
                  <c:v>3.5104890259002532E-5</c:v>
                </c:pt>
                <c:pt idx="5">
                  <c:v>0</c:v>
                </c:pt>
              </c:numCache>
            </c:numRef>
          </c:val>
        </c:ser>
        <c:ser>
          <c:idx val="4"/>
          <c:order val="4"/>
          <c:tx>
            <c:strRef>
              <c:f>Tabellen!$M$3</c:f>
              <c:strCache>
                <c:ptCount val="1"/>
                <c:pt idx="0">
                  <c:v>Vastgoed</c:v>
                </c:pt>
              </c:strCache>
            </c:strRef>
          </c:tx>
          <c:invertIfNegative val="0"/>
          <c:cat>
            <c:strRef>
              <c:f>(Tabellen!$B$5,Tabellen!$B$7:$B$11)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  <c:pt idx="5">
                  <c:v>Vereffening</c:v>
                </c:pt>
              </c:strCache>
            </c:strRef>
          </c:cat>
          <c:val>
            <c:numRef>
              <c:f>(Tabellen!$M$5,Tabellen!$M$7:$M$11)</c:f>
              <c:numCache>
                <c:formatCode>0.00%</c:formatCode>
                <c:ptCount val="6"/>
                <c:pt idx="0">
                  <c:v>2.2908275290321432E-2</c:v>
                </c:pt>
                <c:pt idx="1">
                  <c:v>4.2586832686077143E-3</c:v>
                </c:pt>
                <c:pt idx="2">
                  <c:v>2.4408741532628755E-3</c:v>
                </c:pt>
                <c:pt idx="3">
                  <c:v>2.0759335037163662E-3</c:v>
                </c:pt>
                <c:pt idx="4">
                  <c:v>7.7013657764439377E-3</c:v>
                </c:pt>
                <c:pt idx="5">
                  <c:v>0</c:v>
                </c:pt>
              </c:numCache>
            </c:numRef>
          </c:val>
        </c:ser>
        <c:ser>
          <c:idx val="5"/>
          <c:order val="5"/>
          <c:tx>
            <c:strRef>
              <c:f>Tabellen!$N$3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(Tabellen!$B$5,Tabellen!$B$7:$B$11)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  <c:pt idx="5">
                  <c:v>Vereffening</c:v>
                </c:pt>
              </c:strCache>
            </c:strRef>
          </c:cat>
          <c:val>
            <c:numRef>
              <c:f>(Tabellen!$N$5,Tabellen!$N$7:$N$11)</c:f>
              <c:numCache>
                <c:formatCode>0.00%</c:formatCode>
                <c:ptCount val="6"/>
                <c:pt idx="0">
                  <c:v>2.3634261422479697E-2</c:v>
                </c:pt>
                <c:pt idx="1">
                  <c:v>3.0747779929592652E-2</c:v>
                </c:pt>
                <c:pt idx="2">
                  <c:v>2.5575959333217265E-2</c:v>
                </c:pt>
                <c:pt idx="3">
                  <c:v>2.7282606708765991E-2</c:v>
                </c:pt>
                <c:pt idx="4">
                  <c:v>3.1178814555949227E-2</c:v>
                </c:pt>
                <c:pt idx="5">
                  <c:v>0.89837073011910895</c:v>
                </c:pt>
              </c:numCache>
            </c:numRef>
          </c:val>
        </c:ser>
        <c:ser>
          <c:idx val="6"/>
          <c:order val="6"/>
          <c:tx>
            <c:strRef>
              <c:f>Tabellen!$O$3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rgbClr val="A6A6A6"/>
            </a:solidFill>
          </c:spPr>
          <c:invertIfNegative val="1"/>
          <c:cat>
            <c:strRef>
              <c:f>(Tabellen!$B$5,Tabellen!$B$7:$B$11)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  <c:pt idx="5">
                  <c:v>Vereffening</c:v>
                </c:pt>
              </c:strCache>
            </c:strRef>
          </c:cat>
          <c:val>
            <c:numRef>
              <c:f>(Tabellen!$O$5,Tabellen!$O$7:$O$11)</c:f>
              <c:numCache>
                <c:formatCode>0.00%</c:formatCode>
                <c:ptCount val="6"/>
                <c:pt idx="0">
                  <c:v>8.7392144523467122E-2</c:v>
                </c:pt>
                <c:pt idx="1">
                  <c:v>1.6644103027490253E-2</c:v>
                </c:pt>
                <c:pt idx="2">
                  <c:v>5.8714846877162344E-2</c:v>
                </c:pt>
                <c:pt idx="3">
                  <c:v>7.2499537046471163E-2</c:v>
                </c:pt>
                <c:pt idx="4">
                  <c:v>4.5125237571647263E-2</c:v>
                </c:pt>
                <c:pt idx="5">
                  <c:v>0.10162926988089101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2"/>
        <c:shape val="box"/>
        <c:axId val="205120824"/>
        <c:axId val="205121216"/>
        <c:axId val="0"/>
      </c:bar3DChart>
      <c:catAx>
        <c:axId val="205120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05121216"/>
        <c:crosses val="autoZero"/>
        <c:auto val="1"/>
        <c:lblAlgn val="ctr"/>
        <c:lblOffset val="100"/>
        <c:noMultiLvlLbl val="0"/>
      </c:catAx>
      <c:valAx>
        <c:axId val="205121216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205120824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rAngAx val="1"/>
    </c:view3D>
    <c:floor>
      <c:thickness val="0"/>
    </c:floor>
    <c:sideWall>
      <c:thickness val="0"/>
      <c:spPr>
        <a:noFill/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Grafieken!$W$28</c:f>
              <c:strCache>
                <c:ptCount val="1"/>
                <c:pt idx="0">
                  <c:v>Aantal deelnemers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vert="horz"/>
              <a:lstStyle/>
              <a:p>
                <a:pPr>
                  <a:defRPr/>
                </a:pPr>
                <a:endParaRPr lang="nl-B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Grafieken!$V$29:$V$39</c:f>
              <c:numCache>
                <c:formatCode>General</c:formatCode>
                <c:ptCount val="11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  <c:pt idx="5">
                  <c:v>2009</c:v>
                </c:pt>
                <c:pt idx="6">
                  <c:v>2010</c:v>
                </c:pt>
                <c:pt idx="7">
                  <c:v>2011</c:v>
                </c:pt>
                <c:pt idx="8">
                  <c:v>2012</c:v>
                </c:pt>
                <c:pt idx="9">
                  <c:v>2013</c:v>
                </c:pt>
                <c:pt idx="10">
                  <c:v>2014</c:v>
                </c:pt>
              </c:numCache>
            </c:numRef>
          </c:cat>
          <c:val>
            <c:numRef>
              <c:f>Grafieken!$W$29:$W$39</c:f>
              <c:numCache>
                <c:formatCode>#,##0</c:formatCode>
                <c:ptCount val="11"/>
                <c:pt idx="0">
                  <c:v>367897</c:v>
                </c:pt>
                <c:pt idx="1">
                  <c:v>374355</c:v>
                </c:pt>
                <c:pt idx="2">
                  <c:v>403080.1</c:v>
                </c:pt>
                <c:pt idx="3">
                  <c:v>620300</c:v>
                </c:pt>
                <c:pt idx="4">
                  <c:v>860548</c:v>
                </c:pt>
                <c:pt idx="5">
                  <c:v>851191</c:v>
                </c:pt>
                <c:pt idx="6">
                  <c:v>857982</c:v>
                </c:pt>
                <c:pt idx="7">
                  <c:v>887398.2</c:v>
                </c:pt>
                <c:pt idx="8">
                  <c:v>1394936</c:v>
                </c:pt>
                <c:pt idx="9">
                  <c:v>1477713</c:v>
                </c:pt>
                <c:pt idx="10">
                  <c:v>1477347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1"/>
        <c:shape val="box"/>
        <c:axId val="203654512"/>
        <c:axId val="204758392"/>
        <c:axId val="0"/>
      </c:bar3DChart>
      <c:catAx>
        <c:axId val="2036545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4758392"/>
        <c:crosses val="autoZero"/>
        <c:auto val="1"/>
        <c:lblAlgn val="ctr"/>
        <c:lblOffset val="100"/>
        <c:noMultiLvlLbl val="0"/>
      </c:catAx>
      <c:valAx>
        <c:axId val="204758392"/>
        <c:scaling>
          <c:orientation val="minMax"/>
          <c:min val="0"/>
        </c:scaling>
        <c:delete val="0"/>
        <c:axPos val="l"/>
        <c:numFmt formatCode="#,##0" sourceLinked="1"/>
        <c:majorTickMark val="out"/>
        <c:minorTickMark val="none"/>
        <c:tickLblPos val="nextTo"/>
        <c:crossAx val="203654512"/>
        <c:crosses val="autoZero"/>
        <c:crossBetween val="between"/>
      </c:valAx>
      <c:spPr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40"/>
      <c:rotY val="8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BBCC00"/>
              </a:solidFill>
            </c:spPr>
          </c:dPt>
          <c:dPt>
            <c:idx val="3"/>
            <c:bubble3D val="0"/>
            <c:spPr>
              <a:solidFill>
                <a:srgbClr val="BBCCCC"/>
              </a:solidFill>
            </c:spPr>
          </c:dPt>
          <c:dPt>
            <c:idx val="4"/>
            <c:bubble3D val="0"/>
            <c:spPr>
              <a:solidFill>
                <a:srgbClr val="91C8FF"/>
              </a:solidFill>
            </c:spPr>
          </c:dPt>
          <c:dPt>
            <c:idx val="5"/>
            <c:bubble3D val="0"/>
            <c:spPr>
              <a:solidFill>
                <a:srgbClr val="8B9A00"/>
              </a:solidFill>
            </c:spPr>
          </c:dPt>
          <c:dPt>
            <c:idx val="6"/>
            <c:bubble3D val="0"/>
            <c:spPr>
              <a:solidFill>
                <a:schemeClr val="bg1">
                  <a:lumMod val="65000"/>
                </a:schemeClr>
              </a:solidFill>
            </c:spPr>
          </c:dPt>
          <c:dLbls>
            <c:dLbl>
              <c:idx val="3"/>
              <c:layout>
                <c:manualLayout>
                  <c:x val="-3.2128699429812654E-2"/>
                  <c:y val="-1.4571948998178498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6.9005339849760976E-3"/>
                  <c:y val="1.0928961748633921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Tabellen!$I$3:$O$3</c:f>
              <c:strCache>
                <c:ptCount val="7"/>
                <c:pt idx="0">
                  <c:v>Obligaties</c:v>
                </c:pt>
                <c:pt idx="1">
                  <c:v>Aandelen</c:v>
                </c:pt>
                <c:pt idx="2">
                  <c:v>ICB</c:v>
                </c:pt>
                <c:pt idx="3">
                  <c:v>Leningen</c:v>
                </c:pt>
                <c:pt idx="4">
                  <c:v>Vastgoed</c:v>
                </c:pt>
                <c:pt idx="5">
                  <c:v>Liquide middelen</c:v>
                </c:pt>
                <c:pt idx="6">
                  <c:v>Andere</c:v>
                </c:pt>
              </c:strCache>
            </c:strRef>
          </c:cat>
          <c:val>
            <c:numRef>
              <c:f>Tabellen!$I$4:$O$4</c:f>
              <c:numCache>
                <c:formatCode>0.00%</c:formatCode>
                <c:ptCount val="7"/>
                <c:pt idx="0">
                  <c:v>0.11372135075918034</c:v>
                </c:pt>
                <c:pt idx="1">
                  <c:v>7.8886578205299651E-2</c:v>
                </c:pt>
                <c:pt idx="2">
                  <c:v>0.72355669519195065</c:v>
                </c:pt>
                <c:pt idx="3">
                  <c:v>9.0409870466806198E-3</c:v>
                </c:pt>
                <c:pt idx="4">
                  <c:v>6.0787092620666269E-3</c:v>
                </c:pt>
                <c:pt idx="5">
                  <c:v>2.8924863458417372E-2</c:v>
                </c:pt>
                <c:pt idx="6">
                  <c:v>3.9790816076405042E-2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1.8024205040019763E-2"/>
          <c:y val="3.9975526223581997E-2"/>
          <c:w val="0.963951589919956"/>
          <c:h val="0.83099607522241115"/>
        </c:manualLayout>
      </c:layout>
      <c:pie3DChart>
        <c:varyColors val="1"/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</c:pie3DChart>
    </c:plotArea>
    <c:legend>
      <c:legendPos val="b"/>
      <c:layout/>
      <c:overlay val="0"/>
      <c:txPr>
        <a:bodyPr/>
        <a:lstStyle/>
        <a:p>
          <a:pPr>
            <a:defRPr sz="1200"/>
          </a:pPr>
          <a:endParaRPr lang="nl-BE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Grafieken!$Z$76</c:f>
              <c:strCache>
                <c:ptCount val="1"/>
                <c:pt idx="0">
                  <c:v>Percentage</c:v>
                </c:pt>
              </c:strCache>
            </c:strRef>
          </c:tx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BBCC00"/>
              </a:solidFill>
            </c:spPr>
          </c:dPt>
          <c:dPt>
            <c:idx val="3"/>
            <c:bubble3D val="0"/>
            <c:spPr>
              <a:solidFill>
                <a:srgbClr val="DDDDDD"/>
              </a:solidFill>
            </c:spPr>
          </c:dPt>
          <c:dPt>
            <c:idx val="4"/>
            <c:bubble3D val="0"/>
            <c:spPr>
              <a:solidFill>
                <a:srgbClr val="91C8FF"/>
              </a:solidFill>
            </c:spPr>
          </c:dPt>
          <c:dLbls>
            <c:dLbl>
              <c:idx val="2"/>
              <c:layout>
                <c:manualLayout>
                  <c:x val="8.6267763131948096E-3"/>
                  <c:y val="-7.2072995364257583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2.283211152933436E-2"/>
                  <c:y val="-5.9963169584897232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2.3649506581004058E-2"/>
                  <c:y val="-6.6877099875348537E-18"/>
                </c:manualLayout>
              </c:layout>
              <c:numFmt formatCode="0%" sourceLinked="0"/>
              <c:spPr>
                <a:noFill/>
              </c:spPr>
              <c:txPr>
                <a:bodyPr/>
                <a:lstStyle/>
                <a:p>
                  <a:pPr>
                    <a:defRPr/>
                  </a:pPr>
                  <a:endParaRPr lang="nl-BE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Grafieken!$W$77:$W$81</c:f>
              <c:strCache>
                <c:ptCount val="5"/>
                <c:pt idx="0">
                  <c:v>Obligaties</c:v>
                </c:pt>
                <c:pt idx="1">
                  <c:v>Aandelen</c:v>
                </c:pt>
                <c:pt idx="2">
                  <c:v>Liquide middelen</c:v>
                </c:pt>
                <c:pt idx="3">
                  <c:v>Vastgoed</c:v>
                </c:pt>
                <c:pt idx="4">
                  <c:v>Andere</c:v>
                </c:pt>
              </c:strCache>
            </c:strRef>
          </c:cat>
          <c:val>
            <c:numRef>
              <c:f>Grafieken!$Z$77:$Z$81</c:f>
              <c:numCache>
                <c:formatCode>0.00%</c:formatCode>
                <c:ptCount val="5"/>
                <c:pt idx="0">
                  <c:v>0.47114035876660149</c:v>
                </c:pt>
                <c:pt idx="1">
                  <c:v>0.45619900040073974</c:v>
                </c:pt>
                <c:pt idx="2">
                  <c:v>1.6333438046508466E-2</c:v>
                </c:pt>
                <c:pt idx="3">
                  <c:v>6.84031118605002E-3</c:v>
                </c:pt>
                <c:pt idx="4">
                  <c:v>4.9486891600100273E-2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20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Grafieken!$Y$99</c:f>
              <c:strCache>
                <c:ptCount val="1"/>
                <c:pt idx="0">
                  <c:v>Percentage</c:v>
                </c:pt>
              </c:strCache>
            </c:strRef>
          </c:tx>
          <c:explosion val="25"/>
          <c:dPt>
            <c:idx val="0"/>
            <c:bubble3D val="0"/>
            <c:spPr>
              <a:solidFill>
                <a:srgbClr val="002244"/>
              </a:solidFill>
            </c:spPr>
          </c:dPt>
          <c:dPt>
            <c:idx val="1"/>
            <c:bubble3D val="0"/>
            <c:spPr>
              <a:solidFill>
                <a:srgbClr val="668899"/>
              </a:solidFill>
            </c:spPr>
          </c:dPt>
          <c:dPt>
            <c:idx val="2"/>
            <c:bubble3D val="0"/>
            <c:spPr>
              <a:solidFill>
                <a:srgbClr val="91C8FF"/>
              </a:solidFill>
            </c:spPr>
          </c:dPt>
          <c:dPt>
            <c:idx val="3"/>
            <c:bubble3D val="0"/>
            <c:spPr>
              <a:solidFill>
                <a:srgbClr val="DDDDDD"/>
              </a:solidFill>
            </c:spPr>
          </c:dPt>
          <c:dPt>
            <c:idx val="4"/>
            <c:bubble3D val="0"/>
            <c:spPr>
              <a:solidFill>
                <a:srgbClr val="BBCC00"/>
              </a:solidFill>
            </c:spPr>
          </c:dPt>
          <c:dPt>
            <c:idx val="5"/>
            <c:bubble3D val="0"/>
            <c:spPr>
              <a:solidFill>
                <a:schemeClr val="bg1">
                  <a:lumMod val="65000"/>
                </a:schemeClr>
              </a:solidFill>
            </c:spPr>
          </c:dPt>
          <c:dLbls>
            <c:dLbl>
              <c:idx val="2"/>
              <c:layout>
                <c:manualLayout>
                  <c:x val="-7.5728150013768215E-3"/>
                  <c:y val="-4.4714079712822284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1.6673192008306959E-2"/>
                  <c:y val="3.2841607053381511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1.289000444470575E-2"/>
                  <c:y val="1.254337204570208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Grafieken!$W$100:$W$105</c:f>
              <c:strCache>
                <c:ptCount val="6"/>
                <c:pt idx="0">
                  <c:v>Obligaties</c:v>
                </c:pt>
                <c:pt idx="1">
                  <c:v>Aandelen</c:v>
                </c:pt>
                <c:pt idx="2">
                  <c:v>Leningen</c:v>
                </c:pt>
                <c:pt idx="3">
                  <c:v>Vastgoed</c:v>
                </c:pt>
                <c:pt idx="4">
                  <c:v>Liquide middelen</c:v>
                </c:pt>
                <c:pt idx="5">
                  <c:v>Andere</c:v>
                </c:pt>
              </c:strCache>
            </c:strRef>
          </c:cat>
          <c:val>
            <c:numRef>
              <c:f>Grafieken!$Y$100:$Y$105</c:f>
              <c:numCache>
                <c:formatCode>0.00%</c:formatCode>
                <c:ptCount val="6"/>
                <c:pt idx="0">
                  <c:v>0.45461811171989236</c:v>
                </c:pt>
                <c:pt idx="1">
                  <c:v>0.40897241928513012</c:v>
                </c:pt>
                <c:pt idx="2">
                  <c:v>9.040987046680618E-3</c:v>
                </c:pt>
                <c:pt idx="3">
                  <c:v>1.1028062217929508E-2</c:v>
                </c:pt>
                <c:pt idx="4">
                  <c:v>4.0743031912471493E-2</c:v>
                </c:pt>
                <c:pt idx="5">
                  <c:v>7.5597387817895878E-2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</c:plotArea>
    <c:legend>
      <c:legendPos val="b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1"/>
          <c:order val="0"/>
          <c:tx>
            <c:strRef>
              <c:f>Grafieken!$Y$126</c:f>
              <c:strCache>
                <c:ptCount val="1"/>
                <c:pt idx="0">
                  <c:v>% van aantal IBP's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Grafieken!$W$127:$W$132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  <c:pt idx="5">
                  <c:v>Vereffening</c:v>
                </c:pt>
              </c:strCache>
            </c:strRef>
          </c:cat>
          <c:val>
            <c:numRef>
              <c:f>Grafieken!$Y$127:$Y$132</c:f>
              <c:numCache>
                <c:formatCode>0.00%</c:formatCode>
                <c:ptCount val="6"/>
                <c:pt idx="0">
                  <c:v>2.5252525252525252E-2</c:v>
                </c:pt>
                <c:pt idx="1">
                  <c:v>5.5555555555555552E-2</c:v>
                </c:pt>
                <c:pt idx="2">
                  <c:v>1.5151515151515152E-2</c:v>
                </c:pt>
                <c:pt idx="3">
                  <c:v>0.54545454545454541</c:v>
                </c:pt>
                <c:pt idx="4">
                  <c:v>0.31818181818181818</c:v>
                </c:pt>
                <c:pt idx="5">
                  <c:v>4.0404040404040407E-2</c:v>
                </c:pt>
              </c:numCache>
            </c:numRef>
          </c:val>
        </c:ser>
        <c:ser>
          <c:idx val="3"/>
          <c:order val="1"/>
          <c:tx>
            <c:strRef>
              <c:f>Grafieken!$AA$126</c:f>
              <c:strCache>
                <c:ptCount val="1"/>
                <c:pt idx="0">
                  <c:v>% v. balanstotaal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Grafieken!$W$127:$W$132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  <c:pt idx="5">
                  <c:v>Vereffening</c:v>
                </c:pt>
              </c:strCache>
            </c:strRef>
          </c:cat>
          <c:val>
            <c:numRef>
              <c:f>Grafieken!$AA$127:$AA$132</c:f>
              <c:numCache>
                <c:formatCode>0.00%</c:formatCode>
                <c:ptCount val="6"/>
                <c:pt idx="0">
                  <c:v>0.11391611539319596</c:v>
                </c:pt>
                <c:pt idx="1">
                  <c:v>0.15431994185924053</c:v>
                </c:pt>
                <c:pt idx="2">
                  <c:v>8.0689355699459661E-2</c:v>
                </c:pt>
                <c:pt idx="3">
                  <c:v>0.54456472581828363</c:v>
                </c:pt>
                <c:pt idx="4">
                  <c:v>0.10649188378580905</c:v>
                </c:pt>
                <c:pt idx="5">
                  <c:v>1.7977444011107142E-5</c:v>
                </c:pt>
              </c:numCache>
            </c:numRef>
          </c:val>
        </c:ser>
        <c:ser>
          <c:idx val="0"/>
          <c:order val="2"/>
          <c:tx>
            <c:strRef>
              <c:f>Grafieken!$AC$126</c:f>
              <c:strCache>
                <c:ptCount val="1"/>
                <c:pt idx="0">
                  <c:v>% v. aantal deelnemers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Grafieken!$W$127:$W$132</c:f>
              <c:strCache>
                <c:ptCount val="6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  <c:pt idx="5">
                  <c:v>Vereffening</c:v>
                </c:pt>
              </c:strCache>
            </c:strRef>
          </c:cat>
          <c:val>
            <c:numRef>
              <c:f>Grafieken!$AC$127:$AC$132</c:f>
              <c:numCache>
                <c:formatCode>0.00%</c:formatCode>
                <c:ptCount val="6"/>
                <c:pt idx="0">
                  <c:v>1.0520209537772779E-2</c:v>
                </c:pt>
                <c:pt idx="1">
                  <c:v>0.74080700065725924</c:v>
                </c:pt>
                <c:pt idx="2">
                  <c:v>2.1914282832672351E-2</c:v>
                </c:pt>
                <c:pt idx="3">
                  <c:v>0.15136322069222735</c:v>
                </c:pt>
                <c:pt idx="4">
                  <c:v>7.5391224945798113E-2</c:v>
                </c:pt>
                <c:pt idx="5">
                  <c:v>4.0613342701477712E-6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04760744"/>
        <c:axId val="204761136"/>
        <c:axId val="0"/>
      </c:bar3DChart>
      <c:catAx>
        <c:axId val="2047607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4761136"/>
        <c:crosses val="autoZero"/>
        <c:auto val="1"/>
        <c:lblAlgn val="ctr"/>
        <c:lblOffset val="100"/>
        <c:noMultiLvlLbl val="0"/>
      </c:catAx>
      <c:valAx>
        <c:axId val="204761136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204760744"/>
        <c:crosses val="autoZero"/>
        <c:crossBetween val="between"/>
      </c:valAx>
    </c:plotArea>
    <c:legend>
      <c:legendPos val="t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5"/>
    </mc:Choice>
    <mc:Fallback>
      <c:style val="15"/>
    </mc:Fallback>
  </mc:AlternateContent>
  <c:chart>
    <c:autoTitleDeleted val="1"/>
    <c:view3D>
      <c:rotX val="0"/>
      <c:rotY val="3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974381723411335"/>
          <c:y val="0.10631060477060512"/>
          <c:w val="0.84061679790026156"/>
          <c:h val="0.5767905876505620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Tabellen!$E$3</c:f>
              <c:strCache>
                <c:ptCount val="1"/>
                <c:pt idx="0">
                  <c:v>Dekkingsgraad KTV + marge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(Tabellen!$B$5,Tabellen!$B$7:$B$11)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(Tabellen!$E$5,Tabellen!$E$7:$E$11)</c:f>
              <c:numCache>
                <c:formatCode>0.00%</c:formatCode>
                <c:ptCount val="5"/>
                <c:pt idx="1">
                  <c:v>1.517474861661168</c:v>
                </c:pt>
                <c:pt idx="2">
                  <c:v>1.7983885643547903</c:v>
                </c:pt>
                <c:pt idx="3">
                  <c:v>1.538459343764049</c:v>
                </c:pt>
                <c:pt idx="4">
                  <c:v>1.3767049494203918</c:v>
                </c:pt>
              </c:numCache>
            </c:numRef>
          </c:val>
        </c:ser>
        <c:ser>
          <c:idx val="1"/>
          <c:order val="1"/>
          <c:tx>
            <c:strRef>
              <c:f>Tabellen!$F$3</c:f>
              <c:strCache>
                <c:ptCount val="1"/>
                <c:pt idx="0">
                  <c:v>Dekkingsgraad LTV + marge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(Tabellen!$B$5,Tabellen!$B$7:$B$11)</c:f>
              <c:strCache>
                <c:ptCount val="5"/>
                <c:pt idx="0">
                  <c:v>Eerste pijler</c:v>
                </c:pt>
                <c:pt idx="1">
                  <c:v>Sectorfondsen</c:v>
                </c:pt>
                <c:pt idx="2">
                  <c:v>Zelfstandigen</c:v>
                </c:pt>
                <c:pt idx="3">
                  <c:v>Multi-werkgevers</c:v>
                </c:pt>
                <c:pt idx="4">
                  <c:v>Mono-werkgevers</c:v>
                </c:pt>
              </c:strCache>
            </c:strRef>
          </c:cat>
          <c:val>
            <c:numRef>
              <c:f>(Tabellen!$F$5,Tabellen!$F$7:$F$11)</c:f>
              <c:numCache>
                <c:formatCode>0.00%</c:formatCode>
                <c:ptCount val="5"/>
                <c:pt idx="0">
                  <c:v>1.234979248038504</c:v>
                </c:pt>
                <c:pt idx="1">
                  <c:v>1.4009376051716409</c:v>
                </c:pt>
                <c:pt idx="2">
                  <c:v>1.0441484209497578</c:v>
                </c:pt>
                <c:pt idx="3">
                  <c:v>1.3382189941634346</c:v>
                </c:pt>
                <c:pt idx="4">
                  <c:v>1.2255554900402801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04761920"/>
        <c:axId val="205118864"/>
        <c:axId val="0"/>
      </c:bar3DChart>
      <c:catAx>
        <c:axId val="20476192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2280000" vert="horz"/>
          <a:lstStyle/>
          <a:p>
            <a:pPr>
              <a:defRPr/>
            </a:pPr>
            <a:endParaRPr lang="nl-BE"/>
          </a:p>
        </c:txPr>
        <c:crossAx val="205118864"/>
        <c:crosses val="autoZero"/>
        <c:auto val="1"/>
        <c:lblAlgn val="ctr"/>
        <c:lblOffset val="100"/>
        <c:noMultiLvlLbl val="0"/>
      </c:catAx>
      <c:valAx>
        <c:axId val="205118864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204761920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Tabellen!$I$3</c:f>
              <c:strCache>
                <c:ptCount val="1"/>
                <c:pt idx="0">
                  <c:v>Obligaties</c:v>
                </c:pt>
              </c:strCache>
            </c:strRef>
          </c:tx>
          <c:spPr>
            <a:solidFill>
              <a:srgbClr val="002244"/>
            </a:solidFill>
          </c:spPr>
          <c:invertIfNegative val="0"/>
          <c:cat>
            <c:strRef>
              <c:f>Tabellen!$B$4:$B$6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Tabellen!$I$4:$I$6</c:f>
              <c:numCache>
                <c:formatCode>0.00%</c:formatCode>
                <c:ptCount val="3"/>
                <c:pt idx="0">
                  <c:v>0.11372135075918034</c:v>
                </c:pt>
                <c:pt idx="1">
                  <c:v>9.2664760001722288E-2</c:v>
                </c:pt>
                <c:pt idx="2">
                  <c:v>0.11634243777528556</c:v>
                </c:pt>
              </c:numCache>
            </c:numRef>
          </c:val>
        </c:ser>
        <c:ser>
          <c:idx val="1"/>
          <c:order val="1"/>
          <c:tx>
            <c:strRef>
              <c:f>Tabellen!$J$3</c:f>
              <c:strCache>
                <c:ptCount val="1"/>
                <c:pt idx="0">
                  <c:v>Aandelen</c:v>
                </c:pt>
              </c:strCache>
            </c:strRef>
          </c:tx>
          <c:spPr>
            <a:solidFill>
              <a:srgbClr val="668899"/>
            </a:solidFill>
          </c:spPr>
          <c:invertIfNegative val="0"/>
          <c:cat>
            <c:strRef>
              <c:f>Tabellen!$B$4:$B$6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Tabellen!$J$4:$J$6</c:f>
              <c:numCache>
                <c:formatCode>0.00%</c:formatCode>
                <c:ptCount val="3"/>
                <c:pt idx="0">
                  <c:v>7.8886578205299651E-2</c:v>
                </c:pt>
                <c:pt idx="1">
                  <c:v>8.347964877473911E-2</c:v>
                </c:pt>
                <c:pt idx="2">
                  <c:v>7.831484093917318E-2</c:v>
                </c:pt>
              </c:numCache>
            </c:numRef>
          </c:val>
        </c:ser>
        <c:ser>
          <c:idx val="2"/>
          <c:order val="2"/>
          <c:tx>
            <c:strRef>
              <c:f>Tabellen!$K$3</c:f>
              <c:strCache>
                <c:ptCount val="1"/>
                <c:pt idx="0">
                  <c:v>ICB</c:v>
                </c:pt>
              </c:strCache>
            </c:strRef>
          </c:tx>
          <c:spPr>
            <a:solidFill>
              <a:srgbClr val="BBCC00"/>
            </a:solidFill>
          </c:spPr>
          <c:invertIfNegative val="0"/>
          <c:cat>
            <c:strRef>
              <c:f>Tabellen!$B$4:$B$6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Tabellen!$K$4:$K$6</c:f>
              <c:numCache>
                <c:formatCode>0.00%</c:formatCode>
                <c:ptCount val="3"/>
                <c:pt idx="0">
                  <c:v>0.72355669519195065</c:v>
                </c:pt>
                <c:pt idx="1">
                  <c:v>0.61908434109914734</c:v>
                </c:pt>
                <c:pt idx="2">
                  <c:v>0.73656122826231973</c:v>
                </c:pt>
              </c:numCache>
            </c:numRef>
          </c:val>
        </c:ser>
        <c:ser>
          <c:idx val="3"/>
          <c:order val="3"/>
          <c:tx>
            <c:strRef>
              <c:f>Tabellen!$L$3</c:f>
              <c:strCache>
                <c:ptCount val="1"/>
                <c:pt idx="0">
                  <c:v>Leningen</c:v>
                </c:pt>
              </c:strCache>
            </c:strRef>
          </c:tx>
          <c:spPr>
            <a:solidFill>
              <a:srgbClr val="BAC9D0"/>
            </a:solidFill>
          </c:spPr>
          <c:invertIfNegative val="0"/>
          <c:cat>
            <c:strRef>
              <c:f>Tabellen!$B$4:$B$6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Tabellen!$L$4:$L$6</c:f>
              <c:numCache>
                <c:formatCode>0.00%</c:formatCode>
                <c:ptCount val="3"/>
                <c:pt idx="0">
                  <c:v>9.0409870466806198E-3</c:v>
                </c:pt>
                <c:pt idx="1">
                  <c:v>7.0836568888122939E-2</c:v>
                </c:pt>
                <c:pt idx="2">
                  <c:v>1.3487827823267988E-3</c:v>
                </c:pt>
              </c:numCache>
            </c:numRef>
          </c:val>
        </c:ser>
        <c:ser>
          <c:idx val="4"/>
          <c:order val="4"/>
          <c:tx>
            <c:strRef>
              <c:f>Tabellen!$M$3</c:f>
              <c:strCache>
                <c:ptCount val="1"/>
                <c:pt idx="0">
                  <c:v>Vastgoed</c:v>
                </c:pt>
              </c:strCache>
            </c:strRef>
          </c:tx>
          <c:spPr>
            <a:solidFill>
              <a:srgbClr val="DDDDDD"/>
            </a:solidFill>
          </c:spPr>
          <c:invertIfNegative val="0"/>
          <c:cat>
            <c:strRef>
              <c:f>Tabellen!$B$4:$B$6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Tabellen!$M$4:$M$6</c:f>
              <c:numCache>
                <c:formatCode>0.00%</c:formatCode>
                <c:ptCount val="3"/>
                <c:pt idx="0">
                  <c:v>6.0787092620666269E-3</c:v>
                </c:pt>
                <c:pt idx="1">
                  <c:v>2.2908275290321432E-2</c:v>
                </c:pt>
                <c:pt idx="2">
                  <c:v>3.9837947760774728E-3</c:v>
                </c:pt>
              </c:numCache>
            </c:numRef>
          </c:val>
        </c:ser>
        <c:ser>
          <c:idx val="5"/>
          <c:order val="5"/>
          <c:tx>
            <c:strRef>
              <c:f>Tabellen!$N$3</c:f>
              <c:strCache>
                <c:ptCount val="1"/>
                <c:pt idx="0">
                  <c:v>Liquide middelen</c:v>
                </c:pt>
              </c:strCache>
            </c:strRef>
          </c:tx>
          <c:spPr>
            <a:solidFill>
              <a:srgbClr val="8B9A00"/>
            </a:solidFill>
          </c:spPr>
          <c:invertIfNegative val="0"/>
          <c:cat>
            <c:strRef>
              <c:f>Tabellen!$B$4:$B$6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Tabellen!$N$4:$N$6</c:f>
              <c:numCache>
                <c:formatCode>0.00%</c:formatCode>
                <c:ptCount val="3"/>
                <c:pt idx="0">
                  <c:v>2.8924863458417372E-2</c:v>
                </c:pt>
                <c:pt idx="1">
                  <c:v>2.3634261422479697E-2</c:v>
                </c:pt>
                <c:pt idx="2">
                  <c:v>2.9583428202516054E-2</c:v>
                </c:pt>
              </c:numCache>
            </c:numRef>
          </c:val>
        </c:ser>
        <c:ser>
          <c:idx val="6"/>
          <c:order val="6"/>
          <c:tx>
            <c:strRef>
              <c:f>Tabellen!$O$3</c:f>
              <c:strCache>
                <c:ptCount val="1"/>
                <c:pt idx="0">
                  <c:v>Andere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</c:spPr>
          <c:invertIfNegative val="0"/>
          <c:cat>
            <c:strRef>
              <c:f>Tabellen!$B$4:$B$6</c:f>
              <c:strCache>
                <c:ptCount val="3"/>
                <c:pt idx="0">
                  <c:v>Sector</c:v>
                </c:pt>
                <c:pt idx="1">
                  <c:v>Eerste pijler</c:v>
                </c:pt>
                <c:pt idx="2">
                  <c:v>Tweede pijler</c:v>
                </c:pt>
              </c:strCache>
            </c:strRef>
          </c:cat>
          <c:val>
            <c:numRef>
              <c:f>Tabellen!$O$4:$O$6</c:f>
              <c:numCache>
                <c:formatCode>0.00%</c:formatCode>
                <c:ptCount val="3"/>
                <c:pt idx="0">
                  <c:v>3.9790816076405042E-2</c:v>
                </c:pt>
                <c:pt idx="1">
                  <c:v>8.7392144523467122E-2</c:v>
                </c:pt>
                <c:pt idx="2">
                  <c:v>3.3865487262301402E-2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05119648"/>
        <c:axId val="205120040"/>
        <c:axId val="0"/>
      </c:bar3DChart>
      <c:catAx>
        <c:axId val="2051196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05120040"/>
        <c:crosses val="autoZero"/>
        <c:auto val="1"/>
        <c:lblAlgn val="ctr"/>
        <c:lblOffset val="100"/>
        <c:noMultiLvlLbl val="0"/>
      </c:catAx>
      <c:valAx>
        <c:axId val="205120040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one"/>
        <c:crossAx val="205119648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86FCF-EDB4-4BD6-A01A-AEEAEBD0A732}" type="datetimeFigureOut">
              <a:rPr lang="nl-BE" smtClean="0"/>
              <a:pPr/>
              <a:t>5/11/2015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61ED6E-4AB3-48AA-BD12-6BCACCEB99F9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93628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90FA9E-B9E1-48A3-9FA2-8D7576A5357F}" type="datetimeFigureOut">
              <a:rPr lang="nl-BE" smtClean="0"/>
              <a:pPr/>
              <a:t>5/11/2015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1EE4A-0F1D-497E-983F-5B61215D8C28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453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70194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88335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75881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52041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071533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1EE4A-0F1D-497E-983F-5B61215D8C28}" type="slidenum">
              <a:rPr lang="nl-BE" smtClean="0"/>
              <a:pPr/>
              <a:t>41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6126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1 NL-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848139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7" name="Afbeelding 16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16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086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7" name="Afbeelding 16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" name="Afbeelding 16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9237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1856" y="1538288"/>
            <a:ext cx="5220344" cy="4231024"/>
          </a:xfrm>
        </p:spPr>
        <p:txBody>
          <a:bodyPr/>
          <a:lstStyle>
            <a:lvl1pPr marL="360000" marR="0" indent="-360000" algn="l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 pitchFamily="34" charset="0"/>
              <a:buChar char="•"/>
              <a:tabLst/>
              <a:defRPr sz="3200" baseline="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360000" marR="0" lvl="0" indent="-360000" algn="l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SzTx/>
              <a:buFont typeface="Arial" pitchFamily="34" charset="0"/>
              <a:buChar char="•"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163" y="188700"/>
            <a:ext cx="7920037" cy="990000"/>
          </a:xfrm>
        </p:spPr>
        <p:txBody>
          <a:bodyPr anchor="b"/>
          <a:lstStyle>
            <a:lvl1pPr algn="l">
              <a:lnSpc>
                <a:spcPts val="3200"/>
              </a:lnSpc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163" y="1538288"/>
            <a:ext cx="2339645" cy="4231024"/>
          </a:xfrm>
        </p:spPr>
        <p:txBody>
          <a:bodyPr/>
          <a:lstStyle>
            <a:lvl1pPr marL="0" indent="0">
              <a:lnSpc>
                <a:spcPts val="2000"/>
              </a:lnSpc>
              <a:spcAft>
                <a:spcPts val="1200"/>
              </a:spcAft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1693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164" y="368592"/>
            <a:ext cx="7920038" cy="360048"/>
          </a:xfrm>
        </p:spPr>
        <p:txBody>
          <a:bodyPr anchor="b" anchorCtr="0"/>
          <a:lstStyle>
            <a:lvl1pPr algn="l">
              <a:lnSpc>
                <a:spcPts val="2200"/>
              </a:lnSpc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92163" y="818652"/>
            <a:ext cx="7920038" cy="4950660"/>
          </a:xfrm>
        </p:spPr>
        <p:txBody>
          <a:bodyPr anchor="t" anchorCtr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B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20824" y="818652"/>
            <a:ext cx="323176" cy="4951274"/>
          </a:xfrm>
        </p:spPr>
        <p:txBody>
          <a:bodyPr vert="vert270"/>
          <a:lstStyle>
            <a:lvl1pPr marL="0" indent="0" algn="l">
              <a:lnSpc>
                <a:spcPts val="1540"/>
              </a:lnSpc>
              <a:buNone/>
              <a:defRPr sz="1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8786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72481" y="728640"/>
            <a:ext cx="810108" cy="4860648"/>
          </a:xfrm>
        </p:spPr>
        <p:txBody>
          <a:bodyPr vert="vert"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1801" y="728640"/>
            <a:ext cx="7020585" cy="486064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8" name="Afbeelding 17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7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6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1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1" y="274641"/>
            <a:ext cx="6019801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9" name="Afbeelding 18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8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44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SMA 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4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5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5065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9175"/>
            <a:ext cx="9144000" cy="2279649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1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4747773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MA Title 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538289"/>
            <a:ext cx="8255001" cy="4231024"/>
          </a:xfrm>
        </p:spPr>
        <p:txBody>
          <a:bodyPr/>
          <a:lstStyle>
            <a:lvl1pPr>
              <a:lnSpc>
                <a:spcPts val="3080"/>
              </a:lnSpc>
              <a:defRPr/>
            </a:lvl1pPr>
            <a:lvl2pPr>
              <a:lnSpc>
                <a:spcPts val="2640"/>
              </a:lnSpc>
              <a:defRPr sz="2400"/>
            </a:lvl2pPr>
            <a:lvl3pPr>
              <a:lnSpc>
                <a:spcPts val="2200"/>
              </a:lnSpc>
              <a:defRPr sz="2000"/>
            </a:lvl3pPr>
            <a:lvl4pPr>
              <a:lnSpc>
                <a:spcPts val="1980"/>
              </a:lnSpc>
              <a:defRPr sz="1800"/>
            </a:lvl4pPr>
            <a:lvl5pPr>
              <a:lnSpc>
                <a:spcPts val="1540"/>
              </a:lnSpc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2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6" name="Afbeelding 25" descr="FSMA_logo_PP_100px_RGB.bmp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2 NL-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4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5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3921751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MA Title Slide 2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 descr="voor_title_layout1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86000"/>
            <a:ext cx="9144000" cy="2286000"/>
          </a:xfrm>
          <a:prstGeom prst="rect">
            <a:avLst/>
          </a:prstGeom>
        </p:spPr>
      </p:pic>
      <p:sp>
        <p:nvSpPr>
          <p:cNvPr id="17" name="Tijdelijke aanduiding voor tekst 13"/>
          <p:cNvSpPr>
            <a:spLocks noGrp="1"/>
          </p:cNvSpPr>
          <p:nvPr>
            <p:ph type="body" sz="quarter" idx="10"/>
          </p:nvPr>
        </p:nvSpPr>
        <p:spPr>
          <a:xfrm>
            <a:off x="2591736" y="45860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8" name="Tijdelijke aanduiding voor tekst 13"/>
          <p:cNvSpPr>
            <a:spLocks noGrp="1"/>
          </p:cNvSpPr>
          <p:nvPr>
            <p:ph type="body" sz="quarter" idx="11"/>
          </p:nvPr>
        </p:nvSpPr>
        <p:spPr>
          <a:xfrm>
            <a:off x="2591736" y="153874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19" name="Tijdelijke aanduiding voor tekst 13"/>
          <p:cNvSpPr>
            <a:spLocks noGrp="1"/>
          </p:cNvSpPr>
          <p:nvPr>
            <p:ph type="body" sz="quarter" idx="12"/>
          </p:nvPr>
        </p:nvSpPr>
        <p:spPr>
          <a:xfrm>
            <a:off x="2591736" y="4509144"/>
            <a:ext cx="6120816" cy="1080612"/>
          </a:xfrm>
        </p:spPr>
        <p:txBody>
          <a:bodyPr anchor="b" anchorCtr="0"/>
          <a:lstStyle>
            <a:lvl1pPr marL="0" indent="0">
              <a:buFontTx/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20" name="Tijdelijke aanduiding voor tekst 13"/>
          <p:cNvSpPr>
            <a:spLocks noGrp="1"/>
          </p:cNvSpPr>
          <p:nvPr>
            <p:ph type="body" sz="quarter" idx="13"/>
          </p:nvPr>
        </p:nvSpPr>
        <p:spPr>
          <a:xfrm>
            <a:off x="2591736" y="5589288"/>
            <a:ext cx="6120816" cy="630084"/>
          </a:xfrm>
        </p:spPr>
        <p:txBody>
          <a:bodyPr anchor="t" anchorCtr="0"/>
          <a:lstStyle>
            <a:lvl1pPr marL="0" indent="0">
              <a:buFontTx/>
              <a:buNone/>
              <a:defRPr sz="20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z="3600" b="1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1983439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9144000" cy="621982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0939" y="728640"/>
            <a:ext cx="7561263" cy="2520336"/>
          </a:xfrm>
        </p:spPr>
        <p:txBody>
          <a:bodyPr/>
          <a:lstStyle>
            <a:lvl1pPr>
              <a:lnSpc>
                <a:spcPts val="4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0939" y="3429000"/>
            <a:ext cx="7561263" cy="22098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1"/>
            <a:ext cx="9144000" cy="621982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3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200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9" y="1898797"/>
            <a:ext cx="7561263" cy="1362075"/>
          </a:xfrm>
        </p:spPr>
        <p:txBody>
          <a:bodyPr anchor="b" anchorCtr="0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0939" y="3429003"/>
            <a:ext cx="7561263" cy="1500187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0" name="Afbeelding 19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Afbeelding 19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306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538289"/>
            <a:ext cx="8255001" cy="4231024"/>
          </a:xfrm>
        </p:spPr>
        <p:txBody>
          <a:bodyPr/>
          <a:lstStyle>
            <a:lvl1pPr>
              <a:lnSpc>
                <a:spcPts val="3080"/>
              </a:lnSpc>
              <a:defRPr/>
            </a:lvl1pPr>
            <a:lvl2pPr>
              <a:lnSpc>
                <a:spcPts val="2640"/>
              </a:lnSpc>
              <a:defRPr sz="2400"/>
            </a:lvl2pPr>
            <a:lvl3pPr>
              <a:lnSpc>
                <a:spcPts val="2200"/>
              </a:lnSpc>
              <a:defRPr sz="2000"/>
            </a:lvl3pPr>
            <a:lvl4pPr>
              <a:lnSpc>
                <a:spcPts val="1980"/>
              </a:lnSpc>
              <a:defRPr sz="1800"/>
            </a:lvl4pPr>
            <a:lvl5pPr>
              <a:lnSpc>
                <a:spcPts val="1540"/>
              </a:lnSpc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2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6" name="Afbeelding 25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6219372"/>
            <a:ext cx="9144000" cy="638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25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23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1" y="1538289"/>
            <a:ext cx="3960176" cy="42310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2025" y="1538288"/>
            <a:ext cx="3960176" cy="42310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124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164" y="1538290"/>
            <a:ext cx="3599813" cy="450520"/>
          </a:xfrm>
        </p:spPr>
        <p:txBody>
          <a:bodyPr anchor="t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1" y="2078820"/>
            <a:ext cx="3960176" cy="36904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2073" y="1535116"/>
            <a:ext cx="3574729" cy="453695"/>
          </a:xfrm>
        </p:spPr>
        <p:txBody>
          <a:bodyPr anchor="t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2024" y="2078820"/>
            <a:ext cx="3934777" cy="369049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21" name="Afbeelding 20" descr="FSMA_logo_PP_100px_RGB.bmp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791370" y="6219824"/>
            <a:ext cx="1620342" cy="638177"/>
          </a:xfrm>
        </p:spPr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11712" y="6219824"/>
            <a:ext cx="5670756" cy="638177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6219824"/>
            <a:ext cx="9144000" cy="63817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5" name="Afbeelding 20" descr="FSMA_logo_PP_100px_RGB.bmp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6219825"/>
            <a:ext cx="638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541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167" y="185738"/>
            <a:ext cx="7894636" cy="99013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538290"/>
            <a:ext cx="8255001" cy="20707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1370" y="6219824"/>
            <a:ext cx="630212" cy="638177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1582" y="6219824"/>
            <a:ext cx="6660886" cy="63817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r">
              <a:defRPr sz="1000" b="0" cap="none" spc="100" baseline="0">
                <a:solidFill>
                  <a:schemeClr val="bg1"/>
                </a:solidFill>
              </a:defRPr>
            </a:lvl1pPr>
          </a:lstStyle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2492" y="6219825"/>
            <a:ext cx="449708" cy="6381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/>
          <a:lstStyle>
            <a:lvl1pPr algn="r">
              <a:defRPr sz="1000" b="0" i="0" baseline="0">
                <a:solidFill>
                  <a:schemeClr val="bg1"/>
                </a:solidFill>
              </a:defRPr>
            </a:lvl1pPr>
          </a:lstStyle>
          <a:p>
            <a:fld id="{90FF19FB-2F2A-410F-BBCC-7AE0EC5BE55E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93516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6" r:id="rId22"/>
    <p:sldLayoutId id="2147483667" r:id="rId23"/>
    <p:sldLayoutId id="2147483650" r:id="rId24"/>
  </p:sldLayoutIdLst>
  <p:hf hdr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sz="3600" b="0" i="0" kern="1200" cap="none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ts val="3080"/>
        </a:lnSpc>
        <a:spcBef>
          <a:spcPts val="0"/>
        </a:spcBef>
        <a:spcAft>
          <a:spcPts val="600"/>
        </a:spcAft>
        <a:buClr>
          <a:schemeClr val="accent2"/>
        </a:buClr>
        <a:buFont typeface="Arial" pitchFamily="34" charset="0"/>
        <a:buChar char="•"/>
        <a:defRPr sz="2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12000" indent="-252000" algn="l" defTabSz="914400" rtl="0" eaLnBrk="1" latinLnBrk="0" hangingPunct="1">
        <a:lnSpc>
          <a:spcPts val="264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64000" indent="-252000" algn="l" defTabSz="9144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44000" indent="-180000" algn="l" defTabSz="914400" rtl="0" eaLnBrk="1" latinLnBrk="0" hangingPunct="1">
        <a:lnSpc>
          <a:spcPts val="198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224000" indent="-180000" algn="l" defTabSz="914400" rtl="0" eaLnBrk="1" latinLnBrk="0" hangingPunct="1">
        <a:lnSpc>
          <a:spcPts val="1540"/>
        </a:lnSpc>
        <a:spcBef>
          <a:spcPts val="0"/>
        </a:spcBef>
        <a:spcAft>
          <a:spcPts val="600"/>
        </a:spcAft>
        <a:buFont typeface="Calibri" pitchFamily="34" charset="0"/>
        <a:buChar char="‐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tekst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/>
            <a:r>
              <a:rPr lang="nl-BE" sz="2400" smtClean="0"/>
              <a:t>De sector van de Instellingen voor Bedrijfspensioenvoorziening</a:t>
            </a:r>
            <a:endParaRPr lang="nl-NL" sz="2400" dirty="0"/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2627784" y="5733256"/>
            <a:ext cx="6120816" cy="630084"/>
          </a:xfrm>
        </p:spPr>
        <p:txBody>
          <a:bodyPr/>
          <a:lstStyle/>
          <a:p>
            <a:r>
              <a:rPr lang="nl-BE" smtClean="0"/>
              <a:t>Rapportering over het boekjaar 2014</a:t>
            </a:r>
          </a:p>
          <a:p>
            <a:endParaRPr lang="nl-NL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10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412776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Heterogene sector</a:t>
            </a:r>
            <a:endParaRPr lang="nl-BE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774361"/>
              </p:ext>
            </p:extLst>
          </p:nvPr>
        </p:nvGraphicFramePr>
        <p:xfrm>
          <a:off x="395536" y="2132856"/>
          <a:ext cx="8352929" cy="2376263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2592288"/>
                <a:gridCol w="1584176"/>
                <a:gridCol w="1368152"/>
                <a:gridCol w="1512168"/>
                <a:gridCol w="1296145"/>
              </a:tblGrid>
              <a:tr h="47303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Aantal </a:t>
                      </a:r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deelnemers per IBP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Aantal </a:t>
                      </a:r>
                      <a:endParaRPr lang="nl-BE" sz="1200" b="1" u="none" strike="noStrike" kern="1200" smtClean="0">
                        <a:solidFill>
                          <a:srgbClr val="002244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instellingen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%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instellingen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aantal </a:t>
                      </a:r>
                      <a:endParaRPr lang="nl-BE" sz="1200" b="1" u="none" strike="noStrike" kern="1200" smtClean="0">
                        <a:solidFill>
                          <a:srgbClr val="002244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deelnemers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%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deelnemers</a:t>
                      </a:r>
                      <a:endParaRPr lang="nl-BE" sz="1200" b="1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Groter dan 5.000</a:t>
                      </a:r>
                      <a:endParaRPr lang="nl-BE" sz="1200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23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12%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1.291.674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87%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Tussen 1.000 en 5.000</a:t>
                      </a:r>
                      <a:endParaRPr lang="nl-BE" sz="1200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61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31%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146.986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Tussen 500 en 1.000</a:t>
                      </a:r>
                      <a:endParaRPr lang="nl-BE" sz="1200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38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19%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26.030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Tussen 100 en 500 </a:t>
                      </a:r>
                      <a:endParaRPr lang="nl-BE" sz="1200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44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22%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11.795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0,80%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Tussen 0 en 100</a:t>
                      </a:r>
                      <a:endParaRPr lang="nl-BE" sz="1200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32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16%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862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0,06%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32603">
                <a:tc>
                  <a:txBody>
                    <a:bodyPr/>
                    <a:lstStyle/>
                    <a:p>
                      <a:pPr marL="179388" indent="0" algn="l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cs typeface="Arial" pitchFamily="34" charset="0"/>
                        </a:rPr>
                        <a:t>Totaal</a:t>
                      </a:r>
                      <a:endParaRPr lang="nl-BE" sz="1200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198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1.477.347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100%</a:t>
                      </a:r>
                    </a:p>
                  </a:txBody>
                  <a:tcPr marL="0" marR="2286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67544" y="4797152"/>
            <a:ext cx="8280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87 % van de deelnemers zit in 12 % van de IBP's en 38 % van de IBP's is goed voor minder dan 1 % van de deelnemers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32587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11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412776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portefeuille</a:t>
            </a:r>
            <a:endParaRPr lang="nl-BE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7789594"/>
              </p:ext>
            </p:extLst>
          </p:nvPr>
        </p:nvGraphicFramePr>
        <p:xfrm>
          <a:off x="323528" y="1782108"/>
          <a:ext cx="8388672" cy="4095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55261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12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412776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ICB's</a:t>
            </a:r>
            <a:endParaRPr lang="nl-BE"/>
          </a:p>
        </p:txBody>
      </p:sp>
      <p:graphicFrame>
        <p:nvGraphicFramePr>
          <p:cNvPr id="13" name="Chart 12"/>
          <p:cNvGraphicFramePr/>
          <p:nvPr/>
        </p:nvGraphicFramePr>
        <p:xfrm>
          <a:off x="395536" y="1916832"/>
          <a:ext cx="8280920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6166073"/>
              </p:ext>
            </p:extLst>
          </p:nvPr>
        </p:nvGraphicFramePr>
        <p:xfrm>
          <a:off x="395536" y="1597442"/>
          <a:ext cx="8316664" cy="4351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8754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13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412776"/>
            <a:ext cx="56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portefeuille (ICB's uitgesplitst)</a:t>
            </a:r>
            <a:endParaRPr lang="nl-BE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2261190"/>
              </p:ext>
            </p:extLst>
          </p:nvPr>
        </p:nvGraphicFramePr>
        <p:xfrm>
          <a:off x="326942" y="1770278"/>
          <a:ext cx="8385257" cy="42510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36942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Balanstotaal : 10,8 mia €</a:t>
            </a:r>
          </a:p>
          <a:p>
            <a:pPr lvl="1"/>
            <a:r>
              <a:rPr lang="nl-BE" smtClean="0"/>
              <a:t>46 % van balanstotaal sector</a:t>
            </a:r>
          </a:p>
          <a:p>
            <a:r>
              <a:rPr lang="nl-BE" smtClean="0"/>
              <a:t>Technische voorzieningen : 7,3 mia €</a:t>
            </a:r>
          </a:p>
          <a:p>
            <a:pPr lvl="1"/>
            <a:r>
              <a:rPr lang="nl-BE" smtClean="0"/>
              <a:t>41 % van technische voorzieningen sector</a:t>
            </a:r>
          </a:p>
          <a:p>
            <a:r>
              <a:rPr lang="nl-BE" smtClean="0"/>
              <a:t>Aantal deelnemers : 340.000 </a:t>
            </a:r>
          </a:p>
          <a:p>
            <a:pPr lvl="1">
              <a:buClr>
                <a:srgbClr val="9DC2D7"/>
              </a:buClr>
            </a:pPr>
            <a:r>
              <a:rPr lang="nl-BE" smtClean="0">
                <a:solidFill>
                  <a:srgbClr val="000000"/>
                </a:solidFill>
              </a:rPr>
              <a:t> </a:t>
            </a:r>
            <a:r>
              <a:rPr lang="nl-BE" smtClean="0">
                <a:solidFill>
                  <a:srgbClr val="002244"/>
                </a:solidFill>
              </a:rPr>
              <a:t>23 % van aantal deelnemers in sector</a:t>
            </a:r>
          </a:p>
          <a:p>
            <a:r>
              <a:rPr lang="nl-BE" smtClean="0"/>
              <a:t>Dekkingsgraad KTV + marge : 184 %</a:t>
            </a:r>
          </a:p>
          <a:p>
            <a:r>
              <a:rPr lang="nl-BE" smtClean="0"/>
              <a:t>Dekkingsgraad LTV + marge : 144 %</a:t>
            </a:r>
          </a:p>
          <a:p>
            <a:r>
              <a:rPr lang="nl-BE" smtClean="0"/>
              <a:t>Verhouding LTV/KTV: 128 %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Top 10 volgens balanstotaal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14</a:t>
            </a:fld>
            <a:endParaRPr lang="nl-BE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Balanstotaal : 19,3 mia €</a:t>
            </a:r>
          </a:p>
          <a:p>
            <a:pPr lvl="1"/>
            <a:r>
              <a:rPr lang="nl-BE" smtClean="0"/>
              <a:t>83 % van balanstotaal sector</a:t>
            </a:r>
          </a:p>
          <a:p>
            <a:r>
              <a:rPr lang="nl-BE" smtClean="0"/>
              <a:t>Technische voorzieningen : 14,4 mia €</a:t>
            </a:r>
          </a:p>
          <a:p>
            <a:pPr lvl="1"/>
            <a:r>
              <a:rPr lang="nl-BE" smtClean="0"/>
              <a:t>81 % van technische voorzieningen sector</a:t>
            </a:r>
          </a:p>
          <a:p>
            <a:r>
              <a:rPr lang="nl-BE" smtClean="0"/>
              <a:t>Aantal deelnemers : 742.000</a:t>
            </a:r>
          </a:p>
          <a:p>
            <a:pPr lvl="1">
              <a:buClr>
                <a:srgbClr val="9DC2D7"/>
              </a:buClr>
            </a:pPr>
            <a:r>
              <a:rPr lang="nl-BE" smtClean="0">
                <a:solidFill>
                  <a:srgbClr val="000000"/>
                </a:solidFill>
              </a:rPr>
              <a:t> </a:t>
            </a:r>
            <a:r>
              <a:rPr lang="nl-BE" smtClean="0"/>
              <a:t>50 % </a:t>
            </a:r>
            <a:r>
              <a:rPr lang="nl-BE" smtClean="0">
                <a:solidFill>
                  <a:srgbClr val="002244"/>
                </a:solidFill>
              </a:rPr>
              <a:t>van aantal deelnemers in sector</a:t>
            </a:r>
          </a:p>
          <a:p>
            <a:r>
              <a:rPr lang="nl-BE" smtClean="0"/>
              <a:t>Dekkingsgraad KTV + marge : 159 %</a:t>
            </a:r>
          </a:p>
          <a:p>
            <a:r>
              <a:rPr lang="nl-BE" smtClean="0"/>
              <a:t>Dekkingsgraad LTV + marge : 131 %</a:t>
            </a:r>
          </a:p>
          <a:p>
            <a:r>
              <a:rPr lang="nl-BE" smtClean="0"/>
              <a:t>Verhouding LTV/KTV: 122 %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Top 50 volgens balanstotaal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15</a:t>
            </a:fld>
            <a:endParaRPr lang="nl-BE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16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827584" y="1484784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Evolutie van de aard van de pensioentoezeggingen</a:t>
            </a:r>
            <a:endParaRPr lang="nl-BE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6472560"/>
              </p:ext>
            </p:extLst>
          </p:nvPr>
        </p:nvGraphicFramePr>
        <p:xfrm>
          <a:off x="755576" y="2132856"/>
          <a:ext cx="7992883" cy="266429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966173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  <a:gridCol w="702671"/>
              </a:tblGrid>
              <a:tr h="380614">
                <a:tc rowSpan="2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 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1" u="none" strike="noStrike" kern="1200"/>
                        <a:t>Technische </a:t>
                      </a:r>
                      <a:r>
                        <a:rPr lang="nl-BE" sz="1200" b="1" u="none" strike="noStrike" kern="1200" smtClean="0"/>
                        <a:t>voorzieningen*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1" u="none" strike="noStrike" kern="1200"/>
                        <a:t>Aantal </a:t>
                      </a:r>
                      <a:r>
                        <a:rPr lang="nl-BE" sz="1200" b="1" u="none" strike="noStrike" kern="1200" smtClean="0"/>
                        <a:t>deelnemers**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nl-BE" sz="14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0614">
                <a:tc v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b="1" smtClean="0"/>
                        <a:t>2014</a:t>
                      </a:r>
                      <a:endParaRPr lang="nl-BE" sz="1200" b="1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2010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1" i="0" u="none" strike="noStrike" kern="1200" smtClean="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2014</a:t>
                      </a:r>
                      <a:endParaRPr lang="nl-BE" sz="1200" b="1" i="0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DB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70%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31%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0" i="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 smtClean="0"/>
                        <a:t>DC </a:t>
                      </a:r>
                      <a:r>
                        <a:rPr lang="nl-BE" sz="1200" u="none" strike="noStrike" kern="1200"/>
                        <a:t>met tarief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9%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28%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0" i="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Cash Balance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5%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28%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0" i="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DC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16%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0" i="0" u="none" strike="noStrike" kern="120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63%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061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/>
                        <a:t>Totaal</a:t>
                      </a: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200" smtClean="0"/>
                        <a:t>100%</a:t>
                      </a:r>
                      <a:endParaRPr lang="nl-BE" sz="1200"/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b="0" i="0" u="none" strike="noStrike" smtClean="0">
                          <a:solidFill>
                            <a:srgbClr val="002244"/>
                          </a:solidFill>
                          <a:latin typeface="+mn-lt"/>
                        </a:rPr>
                        <a:t>100 %</a:t>
                      </a:r>
                      <a:endParaRPr lang="nl-BE" sz="1200" b="0" i="0" u="none" strike="noStrike">
                        <a:solidFill>
                          <a:srgbClr val="002244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b="0" i="0" u="none" strike="noStrike" kern="1200" smtClean="0">
                          <a:solidFill>
                            <a:srgbClr val="002244"/>
                          </a:solidFill>
                          <a:latin typeface="+mn-lt"/>
                          <a:ea typeface="+mn-ea"/>
                          <a:cs typeface="+mn-cs"/>
                        </a:rPr>
                        <a:t>100 %</a:t>
                      </a:r>
                      <a:endParaRPr lang="nl-BE" sz="1200" b="0" i="0" u="none" strike="noStrike" kern="1200">
                        <a:solidFill>
                          <a:srgbClr val="00224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55576" y="5157192"/>
            <a:ext cx="7992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8288" indent="-268288"/>
            <a:r>
              <a:rPr lang="nl-BE" sz="1200" smtClean="0"/>
              <a:t>*	Technische voorzieningen "pensioen en overlijden na pensionering"</a:t>
            </a:r>
          </a:p>
          <a:p>
            <a:pPr marL="268288" indent="-268288"/>
            <a:r>
              <a:rPr lang="nl-BE" sz="1200" smtClean="0"/>
              <a:t>**	Een aantal deelnemers behoren tot meerdere regelingen (eventueel van een verschillend type)</a:t>
            </a:r>
            <a:endParaRPr lang="nl-BE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17</a:t>
            </a:fld>
            <a:endParaRPr lang="nl-BE" dirty="0"/>
          </a:p>
        </p:txBody>
      </p:sp>
      <p:sp>
        <p:nvSpPr>
          <p:cNvPr id="7" name="TextBox 6"/>
          <p:cNvSpPr txBox="1"/>
          <p:nvPr/>
        </p:nvSpPr>
        <p:spPr>
          <a:xfrm>
            <a:off x="827584" y="1484784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Aantal deelnemers volgens aard en type van regeling</a:t>
            </a:r>
            <a:endParaRPr lang="nl-BE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4958072"/>
              </p:ext>
            </p:extLst>
          </p:nvPr>
        </p:nvGraphicFramePr>
        <p:xfrm>
          <a:off x="755576" y="2348880"/>
          <a:ext cx="7770317" cy="201600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168351"/>
                <a:gridCol w="864096"/>
                <a:gridCol w="864096"/>
                <a:gridCol w="864096"/>
                <a:gridCol w="1152128"/>
                <a:gridCol w="857550"/>
              </a:tblGrid>
              <a:tr h="288000"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DB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DC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DC+tarief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Cash Balance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b="1" u="none" strike="noStrike" kern="1200" smtClean="0">
                          <a:latin typeface="+mn-lt"/>
                          <a:cs typeface="Arial" pitchFamily="34" charset="0"/>
                        </a:rPr>
                        <a:t>Totaal</a:t>
                      </a:r>
                      <a:endParaRPr lang="nl-BE" sz="1200" b="1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Ondernemingsregeling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85.287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77.886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921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6.326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170.420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Multi-werkgeversregeling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144.428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65.087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2.275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12.533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224.323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Sectorregeling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21.616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806.315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260.634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1.088.565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Individuele pensioentoezegging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21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25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49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Zelfstandigen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1.310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31.110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BE" sz="1200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32.420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 smtClean="0">
                          <a:latin typeface="+mn-lt"/>
                          <a:cs typeface="Arial" pitchFamily="34" charset="0"/>
                        </a:rPr>
                        <a:t>Totaal</a:t>
                      </a:r>
                      <a:endParaRPr lang="nl-BE" sz="1200" u="none" strike="noStrike" kern="120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251.352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950.623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34.306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279.496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1.515.777</a:t>
                      </a:r>
                    </a:p>
                  </a:txBody>
                  <a:tcPr marL="0" marR="10800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55576" y="5157192"/>
            <a:ext cx="79928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200" smtClean="0"/>
              <a:t>Een aantal deelnemers behoren tot meerdere regelingen (eventueel van een verschillend type)</a:t>
            </a:r>
            <a:endParaRPr lang="nl-BE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Peer groups in functie van de inrichter</a:t>
            </a:r>
          </a:p>
          <a:p>
            <a:pPr lvl="1"/>
            <a:r>
              <a:rPr lang="nl-BE" smtClean="0"/>
              <a:t>Eerste pijler</a:t>
            </a:r>
          </a:p>
          <a:p>
            <a:pPr lvl="1"/>
            <a:r>
              <a:rPr lang="nl-BE" smtClean="0"/>
              <a:t>Tweede pijler</a:t>
            </a:r>
          </a:p>
          <a:p>
            <a:pPr lvl="2"/>
            <a:r>
              <a:rPr lang="nl-BE" smtClean="0"/>
              <a:t>Sectorfondsen</a:t>
            </a:r>
          </a:p>
          <a:p>
            <a:pPr lvl="2"/>
            <a:r>
              <a:rPr lang="nl-BE" smtClean="0"/>
              <a:t>Multi-werkgeverfondsen</a:t>
            </a:r>
          </a:p>
          <a:p>
            <a:pPr lvl="2"/>
            <a:r>
              <a:rPr lang="nl-BE" smtClean="0"/>
              <a:t>Mono-werkgeverfondsen</a:t>
            </a:r>
          </a:p>
          <a:p>
            <a:pPr lvl="2"/>
            <a:r>
              <a:rPr lang="nl-BE" smtClean="0"/>
              <a:t>Zelfstandigen</a:t>
            </a:r>
          </a:p>
          <a:p>
            <a:pPr lvl="2"/>
            <a:r>
              <a:rPr lang="nl-BE" smtClean="0"/>
              <a:t>Vereffening</a:t>
            </a:r>
          </a:p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18</a:t>
            </a:fld>
            <a:endParaRPr lang="nl-BE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5</a:t>
            </a:r>
          </a:p>
          <a:p>
            <a:r>
              <a:rPr lang="nl-BE" smtClean="0"/>
              <a:t>Balanstotaal : 2,7 mia €</a:t>
            </a:r>
          </a:p>
          <a:p>
            <a:r>
              <a:rPr lang="nl-BE" smtClean="0"/>
              <a:t>Technische voorzieningen : 2,1 mia €</a:t>
            </a:r>
          </a:p>
          <a:p>
            <a:r>
              <a:rPr lang="nl-BE" smtClean="0"/>
              <a:t>Aantal deelnemers : 15.500</a:t>
            </a:r>
          </a:p>
          <a:p>
            <a:r>
              <a:rPr lang="nl-BE" smtClean="0"/>
              <a:t>Dekkingsgraad LTV + marge : 123 %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Eerste pijler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19</a:t>
            </a:fld>
            <a:endParaRPr lang="nl-BE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400" smtClean="0"/>
              <a:t>De sector van de Instellingen voor Bedrijfspensioenvoorziening - Boekjaar 2014</a:t>
            </a:r>
            <a:r>
              <a:rPr lang="nl-BE" smtClean="0"/>
              <a:t/>
            </a:r>
            <a:br>
              <a:rPr lang="nl-BE" smtClean="0"/>
            </a:b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/>
            <a:r>
              <a:rPr lang="nl-BE" smtClean="0"/>
              <a:t>Executive summary</a:t>
            </a:r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</a:t>
            </a:fld>
            <a:endParaRPr lang="nl-B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193 </a:t>
            </a:r>
          </a:p>
          <a:p>
            <a:r>
              <a:rPr lang="nl-BE" smtClean="0"/>
              <a:t>Balanstotaal : 20,7 mia €</a:t>
            </a:r>
          </a:p>
          <a:p>
            <a:r>
              <a:rPr lang="nl-BE" smtClean="0"/>
              <a:t>Technische voorzieningen : 15,6 mia €</a:t>
            </a:r>
          </a:p>
          <a:p>
            <a:r>
              <a:rPr lang="nl-BE" smtClean="0"/>
              <a:t>Aantal deelnemers : 1,46 mio </a:t>
            </a:r>
          </a:p>
          <a:p>
            <a:r>
              <a:rPr lang="nl-BE" smtClean="0"/>
              <a:t>Dekkingsgraad KTV + marge : 153 %</a:t>
            </a:r>
          </a:p>
          <a:p>
            <a:r>
              <a:rPr lang="nl-BE" smtClean="0"/>
              <a:t>Dekkingsgraad LTV + marge : 130 %</a:t>
            </a:r>
          </a:p>
          <a:p>
            <a:r>
              <a:rPr lang="nl-BE" smtClean="0"/>
              <a:t>Verhouding LTV/KTV: 118 %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Tweede pijler (totaal)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20</a:t>
            </a:fld>
            <a:endParaRPr lang="nl-BE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11 </a:t>
            </a:r>
          </a:p>
          <a:p>
            <a:r>
              <a:rPr lang="nl-BE" smtClean="0"/>
              <a:t>Balanstotaal : 3,6 mia €</a:t>
            </a:r>
          </a:p>
          <a:p>
            <a:r>
              <a:rPr lang="nl-BE" smtClean="0"/>
              <a:t>Technische voorzieningen : 2,5 mia €</a:t>
            </a:r>
          </a:p>
          <a:p>
            <a:r>
              <a:rPr lang="nl-BE" smtClean="0"/>
              <a:t>Aantal deelnemers : 1,1 mio </a:t>
            </a:r>
          </a:p>
          <a:p>
            <a:r>
              <a:rPr lang="nl-BE" smtClean="0"/>
              <a:t>Dekkingsgraad KTV + marge : 152 %</a:t>
            </a:r>
          </a:p>
          <a:p>
            <a:r>
              <a:rPr lang="nl-BE" smtClean="0"/>
              <a:t>Dekkingsgraad LTV + marge : 140 %</a:t>
            </a:r>
          </a:p>
          <a:p>
            <a:r>
              <a:rPr lang="nl-BE" smtClean="0"/>
              <a:t>Verhouding LTV/KTV: 108 %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Tweede pijler: sectorfondsen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21</a:t>
            </a:fld>
            <a:endParaRPr lang="nl-BE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108 </a:t>
            </a:r>
          </a:p>
          <a:p>
            <a:r>
              <a:rPr lang="nl-BE" smtClean="0"/>
              <a:t>Balanstotaal : 12,7 mia €</a:t>
            </a:r>
          </a:p>
          <a:p>
            <a:r>
              <a:rPr lang="nl-BE" smtClean="0"/>
              <a:t>Technische voorzieningen : 9,4 mia €</a:t>
            </a:r>
          </a:p>
          <a:p>
            <a:r>
              <a:rPr lang="nl-BE" smtClean="0"/>
              <a:t>Aantal deelnemers : 224.000 </a:t>
            </a:r>
          </a:p>
          <a:p>
            <a:r>
              <a:rPr lang="nl-BE" smtClean="0"/>
              <a:t>Dekkingsgraad KTV + marge : 154 %</a:t>
            </a:r>
          </a:p>
          <a:p>
            <a:r>
              <a:rPr lang="nl-BE" smtClean="0"/>
              <a:t>Dekkingsgraad LTV + marge : 134 %</a:t>
            </a:r>
          </a:p>
          <a:p>
            <a:r>
              <a:rPr lang="nl-BE" smtClean="0"/>
              <a:t>Verhouding LTV/KTV: 115 %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Tweede pijler: multi-werkgevers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22</a:t>
            </a:fld>
            <a:endParaRPr lang="nl-BE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63 </a:t>
            </a:r>
          </a:p>
          <a:p>
            <a:r>
              <a:rPr lang="nl-BE" smtClean="0"/>
              <a:t>Balanstotaal : 2,5 mia €</a:t>
            </a:r>
          </a:p>
          <a:p>
            <a:r>
              <a:rPr lang="nl-BE" smtClean="0"/>
              <a:t>Technische voorzieningen : 2 mia €</a:t>
            </a:r>
          </a:p>
          <a:p>
            <a:r>
              <a:rPr lang="nl-BE" smtClean="0"/>
              <a:t>Aantal deelnemers : 111.000</a:t>
            </a:r>
          </a:p>
          <a:p>
            <a:r>
              <a:rPr lang="nl-BE" smtClean="0"/>
              <a:t>Dekkingsgraad KTV + marge : 138 %</a:t>
            </a:r>
          </a:p>
          <a:p>
            <a:r>
              <a:rPr lang="nl-BE" smtClean="0"/>
              <a:t>Dekkingsgraad LTV + marge : 123 %</a:t>
            </a:r>
          </a:p>
          <a:p>
            <a:r>
              <a:rPr lang="nl-BE" smtClean="0"/>
              <a:t>Verhouding LTV/KTV: 112 %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Tweede pijler: mono-werkgevers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23</a:t>
            </a:fld>
            <a:endParaRPr lang="nl-BE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3 </a:t>
            </a:r>
          </a:p>
          <a:p>
            <a:r>
              <a:rPr lang="nl-BE" smtClean="0"/>
              <a:t>Balanstotaal : 1,9 mia €</a:t>
            </a:r>
          </a:p>
          <a:p>
            <a:r>
              <a:rPr lang="nl-BE" smtClean="0"/>
              <a:t>Technische voorzieningen : 1,7 mia €</a:t>
            </a:r>
          </a:p>
          <a:p>
            <a:r>
              <a:rPr lang="nl-BE" smtClean="0"/>
              <a:t>Aantal deelnemers : 32.000 </a:t>
            </a:r>
          </a:p>
          <a:p>
            <a:r>
              <a:rPr lang="nl-BE" smtClean="0"/>
              <a:t>Dekkingsgraad KTV + marge : 180 %</a:t>
            </a:r>
          </a:p>
          <a:p>
            <a:r>
              <a:rPr lang="nl-BE" smtClean="0"/>
              <a:t>Dekkingsgraad LTV + marge : 104 %</a:t>
            </a:r>
          </a:p>
          <a:p>
            <a:r>
              <a:rPr lang="nl-BE" smtClean="0"/>
              <a:t>Verhouding LTV/KTV: 177 %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Tweede pijler: zelfstandigen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24</a:t>
            </a:fld>
            <a:endParaRPr lang="nl-BE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IBP’s: 8</a:t>
            </a:r>
          </a:p>
          <a:p>
            <a:r>
              <a:rPr lang="nl-BE" smtClean="0"/>
              <a:t>Balanstotaal: 420.000 €</a:t>
            </a:r>
          </a:p>
          <a:p>
            <a:r>
              <a:rPr lang="nl-BE" smtClean="0"/>
              <a:t>Technische voorzieningen : 147.000 €</a:t>
            </a:r>
          </a:p>
          <a:p>
            <a:r>
              <a:rPr lang="nl-BE" smtClean="0"/>
              <a:t>Aantal deelnemers : 6 </a:t>
            </a:r>
          </a:p>
          <a:p>
            <a:r>
              <a:rPr lang="nl-BE" smtClean="0"/>
              <a:t>Dekkingsgraad KTV + marge : 100 %</a:t>
            </a:r>
          </a:p>
          <a:p>
            <a:r>
              <a:rPr lang="nl-BE" smtClean="0"/>
              <a:t>Dekkingsgraad LTV + marge : 100 %</a:t>
            </a:r>
          </a:p>
          <a:p>
            <a:r>
              <a:rPr lang="nl-BE" smtClean="0"/>
              <a:t>Verhouding LTV/KTV: 100 %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Tweede pijler: vereffening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25</a:t>
            </a:fld>
            <a:endParaRPr lang="nl-BE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Peer groups in functie van de aard van de pensioentoezegging</a:t>
            </a:r>
          </a:p>
          <a:p>
            <a:pPr lvl="1"/>
            <a:endParaRPr lang="nl-BE" smtClean="0"/>
          </a:p>
          <a:p>
            <a:pPr lvl="1"/>
            <a:r>
              <a:rPr lang="nl-BE" smtClean="0"/>
              <a:t>IBP's met minstens één plan met één of andere vorm van beloofd rendement</a:t>
            </a:r>
          </a:p>
          <a:p>
            <a:pPr lvl="2">
              <a:buFont typeface="Wingdings" pitchFamily="2" charset="2"/>
              <a:buChar char="§"/>
            </a:pPr>
            <a:r>
              <a:rPr lang="nl-BE" smtClean="0"/>
              <a:t>DB</a:t>
            </a:r>
          </a:p>
          <a:p>
            <a:pPr lvl="2">
              <a:buFont typeface="Wingdings" pitchFamily="2" charset="2"/>
              <a:buChar char="§"/>
            </a:pPr>
            <a:r>
              <a:rPr lang="nl-BE" smtClean="0"/>
              <a:t>DC + tarief</a:t>
            </a:r>
          </a:p>
          <a:p>
            <a:pPr lvl="2">
              <a:buFont typeface="Wingdings" pitchFamily="2" charset="2"/>
              <a:buChar char="§"/>
            </a:pPr>
            <a:r>
              <a:rPr lang="nl-BE" smtClean="0"/>
              <a:t>Cash Balance</a:t>
            </a:r>
          </a:p>
          <a:p>
            <a:pPr lvl="2">
              <a:buFont typeface="Wingdings" pitchFamily="2" charset="2"/>
              <a:buChar char="§"/>
            </a:pPr>
            <a:r>
              <a:rPr lang="nl-BE" smtClean="0"/>
              <a:t>Hybride</a:t>
            </a:r>
          </a:p>
          <a:p>
            <a:pPr lvl="1"/>
            <a:r>
              <a:rPr lang="nl-BE" smtClean="0"/>
              <a:t>IBP's met uitsluitend DC-plannen zonder tarief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26</a:t>
            </a:fld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169 </a:t>
            </a:r>
          </a:p>
          <a:p>
            <a:r>
              <a:rPr lang="nl-BE" smtClean="0"/>
              <a:t>Balanstotaal : 21,4 mia €</a:t>
            </a:r>
          </a:p>
          <a:p>
            <a:r>
              <a:rPr lang="nl-BE" smtClean="0"/>
              <a:t>Technische voorzieningen : 15,9 mia €</a:t>
            </a:r>
          </a:p>
          <a:p>
            <a:r>
              <a:rPr lang="nl-BE" smtClean="0"/>
              <a:t>Aantal deelnemers : 601.000</a:t>
            </a:r>
          </a:p>
          <a:p>
            <a:r>
              <a:rPr lang="nl-BE" smtClean="0"/>
              <a:t>Dekkingsgraad KTV + marge : 162 %</a:t>
            </a:r>
          </a:p>
          <a:p>
            <a:r>
              <a:rPr lang="nl-BE" smtClean="0"/>
              <a:t>Dekkingsgraad LTV + marge : 132 %</a:t>
            </a:r>
          </a:p>
          <a:p>
            <a:r>
              <a:rPr lang="nl-BE" smtClean="0"/>
              <a:t>Verhouding LTV/KTV: 123 %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800" smtClean="0"/>
              <a:t>IBP's met minstens één plan met één of andere vorm van beloofd rendement</a:t>
            </a:r>
            <a:endParaRPr lang="nl-BE" sz="280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27</a:t>
            </a:fld>
            <a:endParaRPr lang="nl-BE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89 </a:t>
            </a:r>
          </a:p>
          <a:p>
            <a:r>
              <a:rPr lang="nl-BE" smtClean="0"/>
              <a:t>Balanstotaal : 9,5 mia €</a:t>
            </a:r>
          </a:p>
          <a:p>
            <a:r>
              <a:rPr lang="nl-BE" smtClean="0"/>
              <a:t>Technische voorzieningen : 6,1 mia €</a:t>
            </a:r>
          </a:p>
          <a:p>
            <a:r>
              <a:rPr lang="nl-BE" smtClean="0"/>
              <a:t>Aantal deelnemers : 142.000 </a:t>
            </a:r>
          </a:p>
          <a:p>
            <a:r>
              <a:rPr lang="nl-BE" smtClean="0"/>
              <a:t>Dekkingsgraad KTV + marge : 191 %</a:t>
            </a:r>
          </a:p>
          <a:p>
            <a:r>
              <a:rPr lang="nl-BE" smtClean="0"/>
              <a:t>Dekkingsgraad LTV + marge : 153 %</a:t>
            </a:r>
          </a:p>
          <a:p>
            <a:r>
              <a:rPr lang="nl-BE" smtClean="0"/>
              <a:t>Verhouding LTV/KTV: 125 %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IBP's met beloofd rendement: enkel DB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28</a:t>
            </a:fld>
            <a:endParaRPr lang="nl-BE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5 </a:t>
            </a:r>
          </a:p>
          <a:p>
            <a:r>
              <a:rPr lang="nl-BE" smtClean="0"/>
              <a:t>Balanstotaal : 1,9 mia €</a:t>
            </a:r>
          </a:p>
          <a:p>
            <a:r>
              <a:rPr lang="nl-BE" smtClean="0"/>
              <a:t>Technische voorzieningen : 1,7 mia €</a:t>
            </a:r>
          </a:p>
          <a:p>
            <a:r>
              <a:rPr lang="nl-BE" smtClean="0"/>
              <a:t>Aantal deelnemers : 33.000</a:t>
            </a:r>
          </a:p>
          <a:p>
            <a:r>
              <a:rPr lang="nl-BE" smtClean="0"/>
              <a:t>Dekkingsgraad KTV + marge : 180 %</a:t>
            </a:r>
          </a:p>
          <a:p>
            <a:r>
              <a:rPr lang="nl-BE" smtClean="0"/>
              <a:t>Dekkingsgraad LTV + marge : 105 %</a:t>
            </a:r>
          </a:p>
          <a:p>
            <a:r>
              <a:rPr lang="nl-BE" smtClean="0"/>
              <a:t>Verhouding LTV/KTV: 177 %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IBP's met beloofd rendement: uitsluitend DC + tarief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29</a:t>
            </a:fld>
            <a:endParaRPr lang="nl-BE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2000"/>
              </a:lnSpc>
            </a:pPr>
            <a:r>
              <a:rPr lang="nl-BE" sz="2000" smtClean="0"/>
              <a:t>De sector van de IBP's blijft een zeer heterogene sector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Eind 2014 waren er 198 rapporterende IBP’s waarvan 8 in vereffening of vereffend 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Balanstotaal (23,4 mia €) is dankzij de financiële resultaten opnieuw gevoelig gestegen</a:t>
            </a:r>
            <a:r>
              <a:rPr lang="nl-BE" sz="2000" smtClean="0">
                <a:solidFill>
                  <a:srgbClr val="00B0F0"/>
                </a:solidFill>
              </a:rPr>
              <a:t> </a:t>
            </a:r>
            <a:r>
              <a:rPr lang="nl-BE" sz="2000" smtClean="0"/>
              <a:t>(+ 15 %)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Aantal deelnemers </a:t>
            </a:r>
            <a:r>
              <a:rPr lang="nl-BE" sz="2000"/>
              <a:t>blijft ongeveer gelijk (</a:t>
            </a:r>
            <a:r>
              <a:rPr lang="nl-BE" sz="2000" smtClean="0"/>
              <a:t>1.477.347)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IBP's beleggen nog altijd voornamelijk in ICB's (aandelen-ICB's en obligaties-ICB's)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nl-BE" sz="2000" smtClean="0"/>
              <a:t>De verschuiving van DB naar DC-regelingen zet zich door, zowel wat betreft aantal deelnemers als bedrag van technische voorzieningen</a:t>
            </a:r>
            <a:endParaRPr lang="nl-BE" sz="2000" dirty="0"/>
          </a:p>
        </p:txBody>
      </p:sp>
      <p:sp>
        <p:nvSpPr>
          <p:cNvPr id="10" name="Tijdelijke aanduiding voor datum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Executive summary</a:t>
            </a:r>
            <a:endParaRPr lang="nl-B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227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3 </a:t>
            </a:r>
          </a:p>
          <a:p>
            <a:r>
              <a:rPr lang="nl-BE" smtClean="0"/>
              <a:t>Balanstotaal : 529 mio €</a:t>
            </a:r>
          </a:p>
          <a:p>
            <a:r>
              <a:rPr lang="nl-BE" smtClean="0"/>
              <a:t>Technische voorzieningen : 429 mio €</a:t>
            </a:r>
          </a:p>
          <a:p>
            <a:r>
              <a:rPr lang="nl-BE" smtClean="0"/>
              <a:t>Aantal deelnemers : 264.000</a:t>
            </a:r>
          </a:p>
          <a:p>
            <a:r>
              <a:rPr lang="nl-BE" smtClean="0"/>
              <a:t>Dekkingsgraad KTV + marge : 125 %</a:t>
            </a:r>
          </a:p>
          <a:p>
            <a:r>
              <a:rPr lang="nl-BE" smtClean="0"/>
              <a:t>Dekkingsgraad LTV + marge : 123 %</a:t>
            </a:r>
          </a:p>
          <a:p>
            <a:r>
              <a:rPr lang="nl-BE" smtClean="0"/>
              <a:t>Verhouding LTV/KTV: 101 %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IBP's met beloofd rendement: uitsluitend Cash Balance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30</a:t>
            </a:fld>
            <a:endParaRPr lang="nl-BE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nl-BE" sz="11200" smtClean="0"/>
              <a:t>Aantal rapporterende IBP's : 72 </a:t>
            </a:r>
          </a:p>
          <a:p>
            <a:r>
              <a:rPr lang="nl-BE" sz="11200" smtClean="0"/>
              <a:t>Balanstotaal : 9,4 mia €</a:t>
            </a:r>
          </a:p>
          <a:p>
            <a:r>
              <a:rPr lang="nl-BE" sz="11200" smtClean="0"/>
              <a:t>Technische voorzieningen : 7,7 mia €</a:t>
            </a:r>
          </a:p>
          <a:p>
            <a:r>
              <a:rPr lang="nl-BE" sz="11200" smtClean="0"/>
              <a:t>Aantal deelnemers : 162.000</a:t>
            </a:r>
          </a:p>
          <a:p>
            <a:r>
              <a:rPr lang="nl-BE" sz="11200" smtClean="0"/>
              <a:t>Dekkingsgraad KTV + marge : 140 %</a:t>
            </a:r>
          </a:p>
          <a:p>
            <a:r>
              <a:rPr lang="nl-BE" sz="11200" smtClean="0"/>
              <a:t>Dekkingsgraad LTV + marge : 121 %</a:t>
            </a:r>
          </a:p>
          <a:p>
            <a:r>
              <a:rPr lang="nl-BE" sz="11200" smtClean="0"/>
              <a:t>Verhouding LTV/KTV: 115 %</a:t>
            </a:r>
          </a:p>
          <a:p>
            <a:endParaRPr lang="nl-BE" smtClean="0"/>
          </a:p>
          <a:p>
            <a:endParaRPr lang="nl-BE" smtClean="0"/>
          </a:p>
          <a:p>
            <a:pPr>
              <a:buNone/>
            </a:pPr>
            <a:r>
              <a:rPr lang="nl-BE" sz="1200" smtClean="0"/>
              <a:t>* Eventueel met ook één of meer DC-plannen</a:t>
            </a:r>
            <a:endParaRPr lang="nl-BE" sz="12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IBP's met beloofd rendement: hybride*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31</a:t>
            </a:fld>
            <a:endParaRPr lang="nl-BE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29 </a:t>
            </a:r>
          </a:p>
          <a:p>
            <a:r>
              <a:rPr lang="nl-BE" smtClean="0"/>
              <a:t>Balanstotaal : 2 mia €</a:t>
            </a:r>
          </a:p>
          <a:p>
            <a:r>
              <a:rPr lang="nl-BE" smtClean="0"/>
              <a:t>Technische voorzieningen : 1,8 mia €</a:t>
            </a:r>
          </a:p>
          <a:p>
            <a:r>
              <a:rPr lang="nl-BE" smtClean="0"/>
              <a:t>Aantal deelnemers : 877.000</a:t>
            </a:r>
          </a:p>
          <a:p>
            <a:r>
              <a:rPr lang="nl-BE" smtClean="0"/>
              <a:t>Dekkingsgraad KTV + marge : 109 %</a:t>
            </a:r>
          </a:p>
          <a:p>
            <a:r>
              <a:rPr lang="nl-BE" smtClean="0"/>
              <a:t>Dekkingsgraad LTV + marge : 108 %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IBP's met uitsluitend DC-plannen zonder tarief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32</a:t>
            </a:fld>
            <a:endParaRPr lang="nl-BE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Peer groups in functie van grensoverschrijdende activiteit</a:t>
            </a:r>
          </a:p>
          <a:p>
            <a:pPr lvl="1"/>
            <a:endParaRPr lang="nl-BE" smtClean="0"/>
          </a:p>
          <a:p>
            <a:pPr lvl="1"/>
            <a:r>
              <a:rPr lang="nl-BE" smtClean="0"/>
              <a:t>IBP's met enkel activiteiten in België</a:t>
            </a:r>
          </a:p>
          <a:p>
            <a:pPr lvl="1"/>
            <a:r>
              <a:rPr lang="nl-BE" smtClean="0"/>
              <a:t>IBP's met ook grensoverschrijdende activiteiten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33</a:t>
            </a:fld>
            <a:endParaRPr lang="nl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mtClean="0"/>
              <a:t>Aantal rapporterende IBP's : 12 </a:t>
            </a:r>
          </a:p>
          <a:p>
            <a:r>
              <a:rPr lang="nl-BE" smtClean="0"/>
              <a:t>Balanstotaal : 2,3 mia €</a:t>
            </a:r>
          </a:p>
          <a:p>
            <a:r>
              <a:rPr lang="nl-BE" smtClean="0"/>
              <a:t>Technische voorzieningen : 1,9 mia €</a:t>
            </a:r>
          </a:p>
          <a:p>
            <a:r>
              <a:rPr lang="nl-BE" smtClean="0"/>
              <a:t>Aantal deelnemers : 33.000 </a:t>
            </a:r>
          </a:p>
          <a:p>
            <a:r>
              <a:rPr lang="nl-BE" smtClean="0"/>
              <a:t>Dekkingsgraad KTV + marge : 136 %</a:t>
            </a:r>
          </a:p>
          <a:p>
            <a:r>
              <a:rPr lang="nl-BE" smtClean="0"/>
              <a:t>Dekkingsgraad LTV + marge : 122 %</a:t>
            </a:r>
          </a:p>
          <a:p>
            <a:r>
              <a:rPr lang="nl-BE" smtClean="0"/>
              <a:t>Verhouding LTV/KTV: 111 </a:t>
            </a:r>
            <a:r>
              <a:rPr lang="nl-BE" smtClean="0"/>
              <a:t>%</a:t>
            </a:r>
          </a:p>
          <a:p>
            <a:r>
              <a:rPr lang="nl-BE"/>
              <a:t>Actief in Cyprus, Griekenland, Ierland, Italië, Litouwen, Luxemburg, Malta, Nederland, Spanje, Verenigd Koninkrijk, Zwitserland</a:t>
            </a:r>
            <a:endParaRPr lang="nl-BE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IBP's met ook grensoverschrijdende activiteiten 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34</a:t>
            </a:fld>
            <a:endParaRPr lang="nl-BE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Samenhang aantal IBP's - balanstotaal - aantal deelnemers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35</a:t>
            </a:fld>
            <a:endParaRPr lang="nl-BE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776139"/>
              </p:ext>
            </p:extLst>
          </p:nvPr>
        </p:nvGraphicFramePr>
        <p:xfrm>
          <a:off x="791370" y="1484784"/>
          <a:ext cx="7471122" cy="4104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Peer groups: dekkingsgraad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36</a:t>
            </a:fld>
            <a:endParaRPr lang="nl-BE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2309971"/>
              </p:ext>
            </p:extLst>
          </p:nvPr>
        </p:nvGraphicFramePr>
        <p:xfrm>
          <a:off x="791370" y="1340768"/>
          <a:ext cx="7920830" cy="42484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Prudente waardering LTV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37</a:t>
            </a:fld>
            <a:endParaRPr lang="nl-BE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0843845"/>
              </p:ext>
            </p:extLst>
          </p:nvPr>
        </p:nvGraphicFramePr>
        <p:xfrm>
          <a:off x="251520" y="1844824"/>
          <a:ext cx="8640961" cy="331237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326520"/>
                <a:gridCol w="706647"/>
                <a:gridCol w="698901"/>
                <a:gridCol w="762438"/>
                <a:gridCol w="762438"/>
                <a:gridCol w="762438"/>
                <a:gridCol w="762438"/>
                <a:gridCol w="762438"/>
                <a:gridCol w="825973"/>
                <a:gridCol w="635365"/>
                <a:gridCol w="635365"/>
              </a:tblGrid>
              <a:tr h="36450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/>
                        <a:t>Verhouding LTV/KTV 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/>
                        <a:t>Percentage van IBP's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/>
                        <a:t>Percentage van balanstotaal 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2014</a:t>
                      </a:r>
                      <a:endParaRPr lang="nl-BE" sz="1000" b="1" i="0" u="none" strike="noStrike" baseline="0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 smtClean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2014</a:t>
                      </a:r>
                      <a:endParaRPr lang="nl-BE" sz="1000" b="0" i="0" u="none" strike="noStrike" kern="1200" baseline="0">
                        <a:solidFill>
                          <a:srgbClr val="002244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150 %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125 % en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 150 %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120 % en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 125 %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115 % en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&lt;=120 %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110 % en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 115 %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105 % en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 110 %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64501"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000" b="1" u="none" strike="noStrike" kern="1200">
                          <a:latin typeface="+mn-lt"/>
                        </a:rPr>
                        <a:t>&gt;</a:t>
                      </a:r>
                      <a:r>
                        <a:rPr lang="nl-BE" sz="1000" b="1" u="none" strike="noStrike" kern="1200" smtClean="0">
                          <a:latin typeface="+mn-lt"/>
                        </a:rPr>
                        <a:t>100 % en </a:t>
                      </a:r>
                      <a:r>
                        <a:rPr lang="nl-BE" sz="1000" b="1" u="none" strike="noStrike" kern="1200" smtClean="0">
                          <a:latin typeface="+mn-lt"/>
                          <a:cs typeface="Arial"/>
                        </a:rPr>
                        <a:t>&lt;= 105 %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2921"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nl-BE" sz="1000" b="1" u="none" strike="noStrike" kern="1200" smtClean="0">
                          <a:latin typeface="+mn-lt"/>
                        </a:rPr>
                        <a:t>100 %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baseline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 baseline="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Peer groups: samenstelling portefeuille (1)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38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9186666"/>
              </p:ext>
            </p:extLst>
          </p:nvPr>
        </p:nvGraphicFramePr>
        <p:xfrm>
          <a:off x="791370" y="1484784"/>
          <a:ext cx="7920830" cy="4464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Peer groups: samenstelling portefeuille (2)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39</a:t>
            </a:fld>
            <a:endParaRPr lang="nl-BE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8506279"/>
              </p:ext>
            </p:extLst>
          </p:nvPr>
        </p:nvGraphicFramePr>
        <p:xfrm>
          <a:off x="791370" y="1484784"/>
          <a:ext cx="7920830" cy="4464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400" smtClean="0"/>
              <a:t>De sector van de Instellingen voor Bedrijfspensioenvoorziening - Boekjaar 2014</a:t>
            </a:r>
            <a:r>
              <a:rPr lang="nl-BE" smtClean="0"/>
              <a:t/>
            </a:r>
            <a:br>
              <a:rPr lang="nl-BE" smtClean="0"/>
            </a:b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mtClean="0"/>
              <a:t>Kerncijfers</a:t>
            </a:r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</a:t>
            </a:fld>
            <a:endParaRPr lang="nl-B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Samenvattende tabel IBP's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40</a:t>
            </a:fld>
            <a:endParaRPr lang="nl-BE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215234"/>
              </p:ext>
            </p:extLst>
          </p:nvPr>
        </p:nvGraphicFramePr>
        <p:xfrm>
          <a:off x="323528" y="1196752"/>
          <a:ext cx="8496946" cy="4890039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314445"/>
                <a:gridCol w="600889"/>
                <a:gridCol w="600889"/>
                <a:gridCol w="600889"/>
                <a:gridCol w="600889"/>
                <a:gridCol w="600889"/>
                <a:gridCol w="600889"/>
                <a:gridCol w="572722"/>
                <a:gridCol w="600889"/>
                <a:gridCol w="600889"/>
                <a:gridCol w="600889"/>
                <a:gridCol w="600889"/>
                <a:gridCol w="600889"/>
              </a:tblGrid>
              <a:tr h="440733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Aantal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Balanstotaal</a:t>
                      </a:r>
                    </a:p>
                    <a:p>
                      <a:pPr algn="ctr" fontAlgn="ctr"/>
                      <a:r>
                        <a:rPr lang="nl-BE" sz="900" b="1" i="0" u="none" strike="noStrike" smtClean="0">
                          <a:solidFill>
                            <a:srgbClr val="000000"/>
                          </a:solidFill>
                          <a:latin typeface="Arial" pitchFamily="34" charset="0"/>
                          <a:cs typeface="Arial" pitchFamily="34" charset="0"/>
                        </a:rPr>
                        <a:t>(mia €)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Dekkingsgraad KTV </a:t>
                      </a:r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+ marge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Dekkingsgraad LTV </a:t>
                      </a:r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+ marge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Technische </a:t>
                      </a:r>
                      <a:r>
                        <a:rPr lang="nl-BE" sz="900" b="1" u="none" strike="noStrike" smtClean="0">
                          <a:latin typeface="Arial" pitchFamily="34" charset="0"/>
                          <a:cs typeface="Arial" pitchFamily="34" charset="0"/>
                        </a:rPr>
                        <a:t>voorzieningen</a:t>
                      </a:r>
                    </a:p>
                    <a:p>
                      <a:pPr algn="ctr" fontAlgn="ctr"/>
                      <a:r>
                        <a:rPr lang="nl-BE" sz="900" b="1" i="0" u="none" strike="noStrike" smtClean="0">
                          <a:solidFill>
                            <a:srgbClr val="000000"/>
                          </a:solidFill>
                          <a:latin typeface="Arial" pitchFamily="34" charset="0"/>
                          <a:cs typeface="Arial" pitchFamily="34" charset="0"/>
                        </a:rPr>
                        <a:t>(mia €)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Aantal deelnemers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0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Sector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23,4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1.477.713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1.477.347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Eerste pijler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15.021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15.542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Tweede pijler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1.462.692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1.461.805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Sectorfondsen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1.101.891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1.094.429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Multi-werkgevers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227.101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223.616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Mono-werkgevers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101.726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111.379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Zelfstandigen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31.930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32.375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Vereffening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0,003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0,0004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269%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266%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0,001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0,0001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44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solidFill>
                            <a:srgbClr val="002244"/>
                          </a:solidFill>
                          <a:latin typeface="Arial" pitchFamily="34" charset="0"/>
                          <a:cs typeface="Arial" pitchFamily="34" charset="0"/>
                        </a:rPr>
                        <a:t>DB, DC + tarief, CB</a:t>
                      </a:r>
                      <a:endParaRPr lang="nl-BE" sz="900" b="1" i="0" u="none" strike="noStrike">
                        <a:solidFill>
                          <a:srgbClr val="002244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21,4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606.752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600.598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latin typeface="Arial" pitchFamily="34" charset="0"/>
                          <a:cs typeface="Arial" pitchFamily="34" charset="0"/>
                        </a:rPr>
                        <a:t>DB</a:t>
                      </a:r>
                    </a:p>
                  </a:txBody>
                  <a:tcPr marL="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161.935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141.776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latin typeface="Arial" pitchFamily="34" charset="0"/>
                          <a:cs typeface="Arial" pitchFamily="34" charset="0"/>
                        </a:rPr>
                        <a:t>DC + tarief</a:t>
                      </a:r>
                    </a:p>
                  </a:txBody>
                  <a:tcPr marL="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1,9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180%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105%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32.293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32,622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latin typeface="Arial" pitchFamily="34" charset="0"/>
                          <a:cs typeface="Arial" pitchFamily="34" charset="0"/>
                        </a:rPr>
                        <a:t>Cash Balance</a:t>
                      </a:r>
                    </a:p>
                  </a:txBody>
                  <a:tcPr marL="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275.638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263.800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latin typeface="Arial" pitchFamily="34" charset="0"/>
                          <a:cs typeface="Arial" pitchFamily="34" charset="0"/>
                        </a:rPr>
                        <a:t>Hybride</a:t>
                      </a:r>
                    </a:p>
                  </a:txBody>
                  <a:tcPr marL="0" marR="0" marT="0" marB="0" anchor="b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72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9,4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5,7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7,7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136.886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 smtClean="0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162.400</a:t>
                      </a:r>
                      <a:endParaRPr lang="nl-BE" sz="900" b="0" i="0" u="none" strike="noStrike">
                        <a:solidFill>
                          <a:srgbClr val="00224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solidFill>
                            <a:srgbClr val="002244"/>
                          </a:solidFill>
                          <a:latin typeface="Arial" pitchFamily="34" charset="0"/>
                          <a:cs typeface="Arial" pitchFamily="34" charset="0"/>
                        </a:rPr>
                        <a:t>DC</a:t>
                      </a:r>
                      <a:endParaRPr lang="nl-BE" sz="900" b="1" i="0" u="none" strike="noStrike">
                        <a:solidFill>
                          <a:srgbClr val="002244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870.961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876.749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België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21,0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1.455.803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1.444.781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Grensoverschrijdend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115%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21.910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32.566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46290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nl-BE" sz="900" b="1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% balanstotaal van de sector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Grootste 10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9,2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10,8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179%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184%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6,3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7,3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332.326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339.667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78392">
                <a:tc>
                  <a:txBody>
                    <a:bodyPr/>
                    <a:lstStyle/>
                    <a:p>
                      <a:pPr algn="l" fontAlgn="b"/>
                      <a:r>
                        <a:rPr lang="nl-BE" sz="900" b="1" u="none" strike="noStrike">
                          <a:latin typeface="Arial" pitchFamily="34" charset="0"/>
                          <a:cs typeface="Arial" pitchFamily="34" charset="0"/>
                        </a:rPr>
                        <a:t>Grootste 50</a:t>
                      </a:r>
                      <a:endParaRPr lang="nl-BE" sz="9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733" marR="6733" marT="6733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16,7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19,3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154%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159%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14,4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754.819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900" b="0" i="0" u="none" strike="noStrike">
                          <a:solidFill>
                            <a:srgbClr val="002244"/>
                          </a:solidFill>
                          <a:effectLst/>
                          <a:latin typeface="Arial" panose="020B0604020202020204" pitchFamily="34" charset="0"/>
                        </a:rPr>
                        <a:t>741.556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2400" smtClean="0"/>
              <a:t>Balanstotaal IBP's tov groepsverzekeringen, bedrijfsleiderverzekeringen en derde pijler</a:t>
            </a:r>
            <a:endParaRPr lang="nl-BE" sz="240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41</a:t>
            </a:fld>
            <a:endParaRPr lang="nl-BE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9923184"/>
              </p:ext>
            </p:extLst>
          </p:nvPr>
        </p:nvGraphicFramePr>
        <p:xfrm>
          <a:off x="755576" y="1628800"/>
          <a:ext cx="7416822" cy="3456387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411738"/>
                <a:gridCol w="667514"/>
                <a:gridCol w="667514"/>
                <a:gridCol w="667514"/>
                <a:gridCol w="667514"/>
                <a:gridCol w="667514"/>
                <a:gridCol w="667514"/>
              </a:tblGrid>
              <a:tr h="384043">
                <a:tc>
                  <a:txBody>
                    <a:bodyPr/>
                    <a:lstStyle/>
                    <a:p>
                      <a:pPr marL="88900" indent="0" algn="r" defTabSz="914400" rtl="0" eaLnBrk="1" fontAlgn="b" latinLnBrk="0" hangingPunct="1"/>
                      <a:r>
                        <a:rPr lang="nl-BE" sz="800" b="0" u="none" strike="noStrike" kern="120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In miljard €</a:t>
                      </a:r>
                      <a:endParaRPr lang="nl-BE" sz="800" b="0" u="none" strike="noStrike" kern="120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2009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2014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>
                          <a:latin typeface="Arial" pitchFamily="34" charset="0"/>
                          <a:cs typeface="Arial" pitchFamily="34" charset="0"/>
                        </a:rPr>
                        <a:t>Eerste </a:t>
                      </a:r>
                      <a:r>
                        <a:rPr lang="nl-BE" sz="1200" b="1" u="none" strike="noStrike" smtClean="0">
                          <a:latin typeface="Arial" pitchFamily="34" charset="0"/>
                          <a:cs typeface="Arial" pitchFamily="34" charset="0"/>
                        </a:rPr>
                        <a:t>pijler beheerd door IBP's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 smtClean="0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2,7</a:t>
                      </a:r>
                      <a:endParaRPr lang="nl-BE" sz="1000" b="0" i="0" u="none" strike="noStrike">
                        <a:solidFill>
                          <a:srgbClr val="002244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>
                          <a:latin typeface="Arial" pitchFamily="34" charset="0"/>
                          <a:cs typeface="Arial" pitchFamily="34" charset="0"/>
                        </a:rPr>
                        <a:t>Tweede pijler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56,4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65,0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70,1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75,1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81,0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 smtClean="0">
                          <a:latin typeface="Arial" pitchFamily="34" charset="0"/>
                          <a:cs typeface="Arial" pitchFamily="34" charset="0"/>
                        </a:rPr>
                        <a:t>IBP</a:t>
                      </a:r>
                      <a:endParaRPr lang="nl-BE" sz="1200" b="1" i="0" u="none" strike="sngStrike" baseline="0">
                        <a:solidFill>
                          <a:srgbClr val="FF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13,9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16,4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18,0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>
                          <a:latin typeface="Arial" pitchFamily="34" charset="0"/>
                          <a:cs typeface="Arial" pitchFamily="34" charset="0"/>
                        </a:rPr>
                        <a:t>Groepsverzekering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42,2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45,0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47,6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53,9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56,9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>
                          <a:latin typeface="Arial" pitchFamily="34" charset="0"/>
                          <a:cs typeface="Arial" pitchFamily="34" charset="0"/>
                        </a:rPr>
                        <a:t>Bedrijfsleiderverzekering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3,3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88900" indent="0" algn="l" fontAlgn="b"/>
                      <a:r>
                        <a:rPr lang="nl-BE" sz="1200" b="1" u="none" strike="noStrike">
                          <a:latin typeface="Arial" pitchFamily="34" charset="0"/>
                          <a:cs typeface="Arial" pitchFamily="34" charset="0"/>
                        </a:rPr>
                        <a:t>Derde pijler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19,8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21,6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23,7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25,1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26,8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>
                          <a:latin typeface="Arial" pitchFamily="34" charset="0"/>
                          <a:cs typeface="Arial" pitchFamily="34" charset="0"/>
                        </a:rPr>
                        <a:t>Verzekeringen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8,6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9,5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10,4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10,7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4043">
                <a:tc>
                  <a:txBody>
                    <a:bodyPr/>
                    <a:lstStyle/>
                    <a:p>
                      <a:pPr marL="447675" indent="0" algn="l" fontAlgn="b"/>
                      <a:r>
                        <a:rPr lang="nl-BE" sz="1200" b="1" u="none" strike="noStrike">
                          <a:latin typeface="Arial" pitchFamily="34" charset="0"/>
                          <a:cs typeface="Arial" pitchFamily="34" charset="0"/>
                        </a:rPr>
                        <a:t>Pensioenspaarfondsen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11,2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12,0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11,3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12,7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+mn-lt"/>
                        </a:rPr>
                        <a:t>14,3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000" b="0" i="0" u="none" strike="noStrike" kern="1200">
                          <a:solidFill>
                            <a:srgbClr val="00224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15,6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364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z="1600" b="1" smtClean="0"/>
              <a:t>IBP</a:t>
            </a:r>
            <a:r>
              <a:rPr lang="nl-BE" sz="1600" smtClean="0"/>
              <a:t>: Instelling voor bedrijfspensioenvoorziening</a:t>
            </a:r>
          </a:p>
          <a:p>
            <a:r>
              <a:rPr lang="nl-BE" sz="1600" b="1" smtClean="0"/>
              <a:t>ICB</a:t>
            </a:r>
            <a:r>
              <a:rPr lang="nl-BE" sz="1600" smtClean="0"/>
              <a:t>: Instelling voor collectieve belegging</a:t>
            </a:r>
          </a:p>
          <a:p>
            <a:r>
              <a:rPr lang="nl-BE" sz="1600" b="1" smtClean="0"/>
              <a:t>KTV</a:t>
            </a:r>
            <a:r>
              <a:rPr lang="nl-BE" sz="1600" smtClean="0"/>
              <a:t> (korte termijn technische voorzieningen): voorzieningen die, op het beschouwde ogenblik, overeenstemmen met de door de aangeslotenen verworven pensioenrechten</a:t>
            </a:r>
          </a:p>
          <a:p>
            <a:r>
              <a:rPr lang="nl-BE" sz="1600" b="1" smtClean="0"/>
              <a:t>LTV</a:t>
            </a:r>
            <a:r>
              <a:rPr lang="nl-BE" sz="1600" smtClean="0"/>
              <a:t> (lange termijn technische voorzieningen): een niveau van voorzieningen waarbij bovenop de verworven pensioenrechten een veiligheidsbuffer wordt ingebouwd</a:t>
            </a:r>
          </a:p>
          <a:p>
            <a:r>
              <a:rPr lang="nl-BE" sz="1600" b="1" smtClean="0"/>
              <a:t>DB</a:t>
            </a:r>
            <a:r>
              <a:rPr lang="nl-BE" sz="1600" smtClean="0"/>
              <a:t>: defined benefits (te bereiken doel)</a:t>
            </a:r>
          </a:p>
          <a:p>
            <a:r>
              <a:rPr lang="nl-BE" sz="1600" b="1" smtClean="0"/>
              <a:t>DC</a:t>
            </a:r>
            <a:r>
              <a:rPr lang="nl-BE" sz="1600" smtClean="0"/>
              <a:t>: defined contributions (vaste bijdragen)</a:t>
            </a:r>
          </a:p>
          <a:p>
            <a:endParaRPr lang="nl-BE" sz="240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Lexicon</a:t>
            </a:r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42</a:t>
            </a:fld>
            <a:endParaRPr lang="nl-BE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nl-BE" smtClean="0"/>
              <a:t>Aantal rapporterende IBP's: 198</a:t>
            </a:r>
          </a:p>
          <a:p>
            <a:pPr>
              <a:spcBef>
                <a:spcPts val="600"/>
              </a:spcBef>
            </a:pPr>
            <a:r>
              <a:rPr lang="nl-BE" smtClean="0"/>
              <a:t>Balanstotaal: 23,4 mia €</a:t>
            </a:r>
          </a:p>
          <a:p>
            <a:pPr>
              <a:spcBef>
                <a:spcPts val="600"/>
              </a:spcBef>
            </a:pPr>
            <a:r>
              <a:rPr lang="nl-BE" smtClean="0"/>
              <a:t>Technische voorzieningen: 17,7 mia €</a:t>
            </a:r>
          </a:p>
          <a:p>
            <a:pPr>
              <a:spcBef>
                <a:spcPts val="600"/>
              </a:spcBef>
            </a:pPr>
            <a:r>
              <a:rPr lang="nl-BE" smtClean="0"/>
              <a:t>Aantal deelnemers: 1,48 mio</a:t>
            </a:r>
          </a:p>
          <a:p>
            <a:pPr>
              <a:spcBef>
                <a:spcPts val="600"/>
              </a:spcBef>
            </a:pPr>
            <a:r>
              <a:rPr lang="nl-BE" smtClean="0"/>
              <a:t>Dekkingsgraad KTV + marge: 156 % </a:t>
            </a:r>
          </a:p>
          <a:p>
            <a:pPr>
              <a:spcBef>
                <a:spcPts val="600"/>
              </a:spcBef>
            </a:pPr>
            <a:r>
              <a:rPr lang="nl-BE" smtClean="0"/>
              <a:t>Dekkingsgraad LTV + marge: 129 %</a:t>
            </a:r>
          </a:p>
          <a:p>
            <a:pPr>
              <a:spcBef>
                <a:spcPts val="600"/>
              </a:spcBef>
            </a:pPr>
            <a:r>
              <a:rPr lang="nl-BE" smtClean="0"/>
              <a:t>Verhouding LTV/KTV: 121 %</a:t>
            </a:r>
          </a:p>
          <a:p>
            <a:pPr>
              <a:spcAft>
                <a:spcPts val="0"/>
              </a:spcAft>
              <a:buNone/>
            </a:pPr>
            <a:endParaRPr lang="nl-BE" sz="1400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5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14444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6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95536" y="1412776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Evolutie balanstotaal</a:t>
            </a:r>
            <a:endParaRPr lang="nl-BE"/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9721685"/>
              </p:ext>
            </p:extLst>
          </p:nvPr>
        </p:nvGraphicFramePr>
        <p:xfrm>
          <a:off x="395536" y="1782108"/>
          <a:ext cx="8316664" cy="40231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70235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7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412776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Heterogene sector</a:t>
            </a:r>
            <a:endParaRPr lang="nl-BE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7926299"/>
              </p:ext>
            </p:extLst>
          </p:nvPr>
        </p:nvGraphicFramePr>
        <p:xfrm>
          <a:off x="395536" y="2348880"/>
          <a:ext cx="7992887" cy="2736305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880679"/>
                <a:gridCol w="1319509"/>
                <a:gridCol w="1557122"/>
                <a:gridCol w="1557122"/>
                <a:gridCol w="1678455"/>
              </a:tblGrid>
              <a:tr h="627682"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Balanstotaal </a:t>
                      </a:r>
                      <a:endParaRPr lang="nl-BE" sz="1200" b="1" u="none" strike="noStrike" smtClean="0">
                        <a:latin typeface="+mn-lt"/>
                        <a:cs typeface="Arial" pitchFamily="34" charset="0"/>
                      </a:endParaRPr>
                    </a:p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(</a:t>
                      </a:r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in Euro)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Aantal instellingen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nl-BE" sz="12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% instellingen</a:t>
                      </a:r>
                      <a:endParaRPr lang="nl-BE" sz="12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Balanswaarde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200" b="1" u="none" strike="noStrike" smtClean="0">
                          <a:latin typeface="+mn-lt"/>
                          <a:cs typeface="Arial" pitchFamily="34" charset="0"/>
                        </a:rPr>
                        <a:t>% </a:t>
                      </a:r>
                      <a:r>
                        <a:rPr lang="nl-BE" sz="1200" b="1" u="none" strike="noStrike">
                          <a:latin typeface="+mn-lt"/>
                          <a:cs typeface="Arial" pitchFamily="34" charset="0"/>
                        </a:rPr>
                        <a:t>totaal</a:t>
                      </a:r>
                      <a:endParaRPr lang="nl-BE" sz="12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&gt;500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</a:t>
                      </a:r>
                      <a:endParaRPr lang="nl-BE" sz="12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11.297.323.140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100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 </a:t>
                      </a:r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&lt;&gt;500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</a:t>
                      </a:r>
                      <a:endParaRPr lang="nl-BE" sz="12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32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7.359.654.395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10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 </a:t>
                      </a:r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&lt;&gt;100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</a:t>
                      </a:r>
                      <a:endParaRPr lang="nl-BE" sz="12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101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4.501.849.970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6821"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&lt;10 </a:t>
                      </a:r>
                      <a:r>
                        <a:rPr lang="nl-BE" sz="1200" u="none" strike="noStrike" smtClean="0">
                          <a:latin typeface="+mn-lt"/>
                          <a:cs typeface="Arial" pitchFamily="34" charset="0"/>
                        </a:rPr>
                        <a:t>mio</a:t>
                      </a:r>
                      <a:endParaRPr lang="nl-BE" sz="12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54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210.407.840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339">
                <a:tc>
                  <a:txBody>
                    <a:bodyPr/>
                    <a:lstStyle/>
                    <a:p>
                      <a:pPr algn="ctr" fontAlgn="b"/>
                      <a:r>
                        <a:rPr lang="nl-BE" sz="1200" u="none" strike="noStrike">
                          <a:latin typeface="+mn-lt"/>
                          <a:cs typeface="Arial" pitchFamily="34" charset="0"/>
                        </a:rPr>
                        <a:t>Totaal</a:t>
                      </a:r>
                      <a:endParaRPr lang="nl-BE" sz="12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198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23.369.235.345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200" u="none" strike="noStrike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100%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9744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8</a:t>
            </a:fld>
            <a:endParaRPr lang="nl-BE" dirty="0"/>
          </a:p>
        </p:txBody>
      </p:sp>
      <p:sp>
        <p:nvSpPr>
          <p:cNvPr id="8" name="Rectangle 7"/>
          <p:cNvSpPr/>
          <p:nvPr/>
        </p:nvSpPr>
        <p:spPr>
          <a:xfrm>
            <a:off x="395536" y="1412776"/>
            <a:ext cx="82153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mtClean="0"/>
              <a:t>Evolutie aantal deelnemers</a:t>
            </a:r>
            <a:endParaRPr lang="nl-BE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1625248"/>
              </p:ext>
            </p:extLst>
          </p:nvPr>
        </p:nvGraphicFramePr>
        <p:xfrm>
          <a:off x="395536" y="1676604"/>
          <a:ext cx="8291267" cy="4200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5533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BE" smtClean="0"/>
              <a:t>31 oktober 2015</a:t>
            </a:r>
            <a:endParaRPr lang="nl-B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Sector</a:t>
            </a:r>
            <a:endParaRPr lang="nl-B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smtClean="0"/>
              <a:t>Rapportering over het boekjaar 2014</a:t>
            </a:r>
            <a:endParaRPr lang="nl-B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FF19FB-2F2A-410F-BBCC-7AE0EC5BE55E}" type="slidenum">
              <a:rPr lang="nl-BE" smtClean="0"/>
              <a:pPr/>
              <a:t>9</a:t>
            </a:fld>
            <a:endParaRPr lang="nl-BE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196752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mtClean="0"/>
              <a:t>Samenstelling deelnemers*</a:t>
            </a:r>
            <a:endParaRPr lang="nl-BE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546888"/>
              </p:ext>
            </p:extLst>
          </p:nvPr>
        </p:nvGraphicFramePr>
        <p:xfrm>
          <a:off x="454191" y="1621756"/>
          <a:ext cx="8347558" cy="4065853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044306"/>
                <a:gridCol w="920372"/>
                <a:gridCol w="849574"/>
                <a:gridCol w="849574"/>
                <a:gridCol w="920372"/>
                <a:gridCol w="849574"/>
                <a:gridCol w="913786"/>
              </a:tblGrid>
              <a:tr h="203409"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Omschrijving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2009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2010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2011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2012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2013**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1" i="0" u="none" strike="noStrike" smtClean="0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2014***</a:t>
                      </a:r>
                      <a:endParaRPr lang="nl-BE" sz="1000" b="1" i="0" u="none" strike="noStrike">
                        <a:solidFill>
                          <a:srgbClr val="002244"/>
                        </a:solidFill>
                        <a:effectLst/>
                        <a:latin typeface="Gotham Rounded Book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9945">
                <a:tc>
                  <a:txBody>
                    <a:bodyPr/>
                    <a:lstStyle/>
                    <a:p>
                      <a:pPr marL="268288" indent="-179388" algn="l" fontAlgn="t"/>
                      <a:r>
                        <a:rPr lang="nl-BE" sz="1000" b="1" u="none" strike="noStrike" smtClean="0">
                          <a:latin typeface="+mn-lt"/>
                          <a:cs typeface="Arial" pitchFamily="34" charset="0"/>
                        </a:rPr>
                        <a:t>1.	Actieve </a:t>
                      </a:r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deelnemers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577.737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560.835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556.430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973.899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1.002.011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940.179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464.882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451.339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446.966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571.685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587.383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112.855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109.496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109.464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402.214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414.628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1953">
                <a:tc>
                  <a:txBody>
                    <a:bodyPr/>
                    <a:lstStyle/>
                    <a:p>
                      <a:pPr marL="536575" indent="-268288" algn="l" fontAlgn="t"/>
                      <a:r>
                        <a:rPr lang="nl-BE" sz="1000" u="none" strike="noStrike">
                          <a:latin typeface="+mn-lt"/>
                          <a:cs typeface="Arial" pitchFamily="34" charset="0"/>
                        </a:rPr>
                        <a:t> </a:t>
                      </a:r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1.1.	Arbeiders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368.953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356.150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351.839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400.996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346.098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335.267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331.821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378.759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22.855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20.883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20.018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22.237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5255">
                <a:tc>
                  <a:txBody>
                    <a:bodyPr/>
                    <a:lstStyle/>
                    <a:p>
                      <a:pPr marL="536575" indent="-268288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1.2.	Bedienden </a:t>
                      </a:r>
                      <a:r>
                        <a:rPr lang="nl-BE" sz="1000" u="none" strike="noStrike">
                          <a:latin typeface="+mn-lt"/>
                          <a:cs typeface="Arial" pitchFamily="34" charset="0"/>
                        </a:rPr>
                        <a:t>en kaders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208.784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204.685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204.591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572.903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118.784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116.072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115.145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192.926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90.000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88.613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89.446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379.977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39616">
                <a:tc>
                  <a:txBody>
                    <a:bodyPr/>
                    <a:lstStyle/>
                    <a:p>
                      <a:pPr marL="268288" indent="-179388" algn="l" fontAlgn="t">
                        <a:tabLst/>
                      </a:pPr>
                      <a:r>
                        <a:rPr lang="nl-BE" sz="1000" b="1" u="none" strike="noStrike" smtClean="0">
                          <a:latin typeface="+mn-lt"/>
                          <a:cs typeface="Arial" pitchFamily="34" charset="0"/>
                        </a:rPr>
                        <a:t>2.	Uitgetreden </a:t>
                      </a:r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deelnemers met uitgestelde rechten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233.264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255.746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290.959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383.687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438.596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502.574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180.590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197.769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227.406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265.162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297.423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52.674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57.977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63.553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118.525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141.173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78176">
                <a:tc>
                  <a:txBody>
                    <a:bodyPr/>
                    <a:lstStyle/>
                    <a:p>
                      <a:pPr marL="268288" indent="-179388" algn="l" fontAlgn="t"/>
                      <a:r>
                        <a:rPr lang="nl-BE" sz="1000" b="1" u="none" strike="noStrike" smtClean="0">
                          <a:latin typeface="+mn-lt"/>
                          <a:cs typeface="Arial" pitchFamily="34" charset="0"/>
                        </a:rPr>
                        <a:t>3.	Rentegenieters </a:t>
                      </a:r>
                      <a:r>
                        <a:rPr lang="nl-BE" sz="1000" b="1" u="none" strike="noStrike">
                          <a:latin typeface="+mn-lt"/>
                          <a:cs typeface="Arial" pitchFamily="34" charset="0"/>
                        </a:rPr>
                        <a:t>(pensioen-, overlevings-, wezen-, en invaliditeitsrenten)</a:t>
                      </a:r>
                      <a:endParaRPr lang="nl-BE" sz="1000" b="1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40.190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41.294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40.009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37.350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37.106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34.594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Man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23.230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26.272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25.173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22.548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22.366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536575" indent="0" algn="l" fontAlgn="t"/>
                      <a:r>
                        <a:rPr lang="nl-BE" sz="1000" u="none" strike="noStrike" smtClean="0">
                          <a:latin typeface="+mn-lt"/>
                          <a:cs typeface="Arial" pitchFamily="34" charset="0"/>
                        </a:rPr>
                        <a:t>Vrouw</a:t>
                      </a:r>
                      <a:endParaRPr lang="nl-BE" sz="1000" b="0" i="0" u="none" strike="noStrike">
                        <a:solidFill>
                          <a:srgbClr val="000000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16.960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15.022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14.836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14.802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14.740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0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 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3409">
                <a:tc>
                  <a:txBody>
                    <a:bodyPr/>
                    <a:lstStyle/>
                    <a:p>
                      <a:pPr marL="268288" indent="-179388" algn="l" defTabSz="914400" rtl="0" eaLnBrk="1" fontAlgn="t" latinLnBrk="0" hangingPunct="1"/>
                      <a:r>
                        <a:rPr lang="nl-BE" sz="1000" b="1" u="none" strike="noStrike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Arial" pitchFamily="34" charset="0"/>
                        </a:rPr>
                        <a:t>Totaal</a:t>
                      </a:r>
                      <a:endParaRPr lang="nl-BE" sz="1000" b="1" u="none" strike="noStrike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851.191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857.875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887.398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1.394.936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1.477.713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1000" b="1" i="0" u="none" strike="noStrike">
                          <a:solidFill>
                            <a:srgbClr val="002244"/>
                          </a:solidFill>
                          <a:effectLst/>
                          <a:latin typeface="Gotham Rounded Book" pitchFamily="50" charset="0"/>
                        </a:rPr>
                        <a:t>1.477.347  </a:t>
                      </a:r>
                    </a:p>
                  </a:txBody>
                  <a:tcPr marL="0" marR="2286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43494" y="5804326"/>
            <a:ext cx="856895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8900" indent="-88900"/>
            <a:r>
              <a:rPr lang="nl-BE" sz="1050" smtClean="0"/>
              <a:t>*</a:t>
            </a:r>
            <a:r>
              <a:rPr lang="nl-BE" sz="900" smtClean="0"/>
              <a:t>	Dubbeltellingen inbegrepen </a:t>
            </a:r>
            <a:r>
              <a:rPr lang="nl-BE" sz="1050" smtClean="0"/>
              <a:t>** </a:t>
            </a:r>
            <a:r>
              <a:rPr lang="nl-BE" sz="1050"/>
              <a:t>V</a:t>
            </a:r>
            <a:r>
              <a:rPr lang="nl-BE" sz="900"/>
              <a:t>anaf 2013 wordt geen onderscheid meer gemaakt tussen arbeiders en </a:t>
            </a:r>
            <a:r>
              <a:rPr lang="nl-BE" sz="900" smtClean="0"/>
              <a:t>bedienden/kaders *** Vanaf 2014 geen onderscheid meer tussen mannen en vrouwen</a:t>
            </a:r>
            <a:endParaRPr lang="nl-BE" sz="900"/>
          </a:p>
        </p:txBody>
      </p:sp>
    </p:spTree>
    <p:extLst>
      <p:ext uri="{BB962C8B-B14F-4D97-AF65-F5344CB8AC3E}">
        <p14:creationId xmlns:p14="http://schemas.microsoft.com/office/powerpoint/2010/main" val="347203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SMA New">
  <a:themeElements>
    <a:clrScheme name="FSMA">
      <a:dk1>
        <a:srgbClr val="002244"/>
      </a:dk1>
      <a:lt1>
        <a:sysClr val="window" lastClr="FFFFFF"/>
      </a:lt1>
      <a:dk2>
        <a:srgbClr val="002244"/>
      </a:dk2>
      <a:lt2>
        <a:srgbClr val="FFFFFF"/>
      </a:lt2>
      <a:accent1>
        <a:srgbClr val="002244"/>
      </a:accent1>
      <a:accent2>
        <a:srgbClr val="668899"/>
      </a:accent2>
      <a:accent3>
        <a:srgbClr val="BBCC00"/>
      </a:accent3>
      <a:accent4>
        <a:srgbClr val="BBCCCC"/>
      </a:accent4>
      <a:accent5>
        <a:srgbClr val="333333"/>
      </a:accent5>
      <a:accent6>
        <a:srgbClr val="DDDDDD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SMA New" id="{ADC49A3E-4504-45DC-9DE0-F886B1692A38}" vid="{A53F1B4A-5306-414E-B0AA-718F661574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3d75fc94b264abb977af7e04b885cd5 xmlns="ad42419c-5595-49a5-bb94-79fff8954f72">
      <Terms xmlns="http://schemas.microsoft.com/office/infopath/2007/PartnerControls"/>
    </o3d75fc94b264abb977af7e04b885cd5>
    <FSMADocumentDescription xmlns="ad42419c-5595-49a5-bb94-79fff8954f72">Sectoroverzicht NL: versie website</FSMADocumentDescription>
    <b252f7a24a5b428398326c6f59ad01f1 xmlns="ad42419c-5595-49a5-bb94-79fff8954f72">
      <Terms xmlns="http://schemas.microsoft.com/office/infopath/2007/PartnerControls">
        <TermInfo xmlns="http://schemas.microsoft.com/office/infopath/2007/PartnerControls">
          <TermName xmlns="http://schemas.microsoft.com/office/infopath/2007/PartnerControls">Dutch</TermName>
          <TermId xmlns="http://schemas.microsoft.com/office/infopath/2007/PartnerControls">80025f18-efbd-4050-828c-3eb1f323b17d</TermId>
        </TermInfo>
      </Terms>
    </b252f7a24a5b428398326c6f59ad01f1>
    <RelevantFor xmlns="ad42419c-5595-49a5-bb94-79fff8954f72" xsi:nil="true"/>
    <Case xmlns="ad42419c-5595-49a5-bb94-79fff8954f72">
      <Url>https://edossier2.fsmanet.be/sites/administration/_layouts/15/eDossier.Core/CaseRedirect.aspx?Id=cdcef385-1174-4ec6-9d91-6e4057299520</Url>
      <Description>STATS-2015-004871</Description>
    </Case>
    <Date1 xmlns="ad42419c-5595-49a5-bb94-79fff8954f72">2015-10-28T23:00:00+00:00</Date1>
    <ncff1c19e96f4f66a1ef6e7dc3ac23a0 xmlns="ad42419c-5595-49a5-bb94-79fff8954f72">
      <Terms xmlns="http://schemas.microsoft.com/office/infopath/2007/PartnerControls"/>
    </ncff1c19e96f4f66a1ef6e7dc3ac23a0>
    <j57658f9111242c1ab0be9b95dacce65 xmlns="ad42419c-5595-49a5-bb94-79fff8954f72">
      <Terms xmlns="http://schemas.microsoft.com/office/infopath/2007/PartnerControls"/>
    </j57658f9111242c1ab0be9b95dacce65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Statistics" ma:contentTypeID="0x01010096B10D78A450B444BAE61FDEE383F84800ED16D919DA984EFDA9CE2E9A6546043B000B1D9FD9243F5245AB2A34B47A87BF77" ma:contentTypeVersion="3" ma:contentTypeDescription="Create a new document." ma:contentTypeScope="" ma:versionID="20ff22da0a5c7aca540cb844163b5e2f">
  <xsd:schema xmlns:xsd="http://www.w3.org/2001/XMLSchema" xmlns:xs="http://www.w3.org/2001/XMLSchema" xmlns:p="http://schemas.microsoft.com/office/2006/metadata/properties" xmlns:ns2="ad42419c-5595-49a5-bb94-79fff8954f72" targetNamespace="http://schemas.microsoft.com/office/2006/metadata/properties" ma:root="true" ma:fieldsID="dd77b36fc6098a0f95ce9cee14cc83d9" ns2:_="">
    <xsd:import namespace="ad42419c-5595-49a5-bb94-79fff8954f72"/>
    <xsd:element name="properties">
      <xsd:complexType>
        <xsd:sequence>
          <xsd:element name="documentManagement">
            <xsd:complexType>
              <xsd:all>
                <xsd:element ref="ns2:FSMADocumentDescription" minOccurs="0"/>
                <xsd:element ref="ns2:RelevantFor" minOccurs="0"/>
                <xsd:element ref="ns2:j57658f9111242c1ab0be9b95dacce65" minOccurs="0"/>
                <xsd:element ref="ns2:o3d75fc94b264abb977af7e04b885cd5" minOccurs="0"/>
                <xsd:element ref="ns2:b252f7a24a5b428398326c6f59ad01f1" minOccurs="0"/>
                <xsd:element ref="ns2:Date1" minOccurs="0"/>
                <xsd:element ref="ns2:ncff1c19e96f4f66a1ef6e7dc3ac23a0" minOccurs="0"/>
                <xsd:element ref="ns2:Cas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2419c-5595-49a5-bb94-79fff8954f72" elementFormDefault="qualified">
    <xsd:import namespace="http://schemas.microsoft.com/office/2006/documentManagement/types"/>
    <xsd:import namespace="http://schemas.microsoft.com/office/infopath/2007/PartnerControls"/>
    <xsd:element name="FSMADocumentDescription" ma:index="8" nillable="true" ma:displayName="Description" ma:internalName="FSMADocumentDescription">
      <xsd:simpleType>
        <xsd:restriction base="dms:Note"/>
      </xsd:simpleType>
    </xsd:element>
    <xsd:element name="RelevantFor" ma:index="9" nillable="true" ma:displayName="Relevant for" ma:list="{cfcd7f06-e259-4d49-887c-f88ce2342bd7}" ma:internalName="RelevantFor" ma:showField="Combined" ma:web="e320e0e5-1f46-4076-904c-bbad55c2a47f">
      <xsd:simpleType>
        <xsd:restriction base="dms:Unknown"/>
      </xsd:simpleType>
    </xsd:element>
    <xsd:element name="j57658f9111242c1ab0be9b95dacce65" ma:index="10" nillable="true" ma:taxonomy="true" ma:internalName="j57658f9111242c1ab0be9b95dacce65" ma:taxonomyFieldName="FSMAKeywords" ma:displayName="Keywords" ma:default="" ma:fieldId="{357658f9-1112-42c1-ab0b-e9b95dacce65}" ma:taxonomyMulti="true" ma:sspId="733e9705-8999-4689-82cc-e4b589d7ceac" ma:termSetId="0c0cad7d-378f-43ed-928f-3cdc5e0a641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o3d75fc94b264abb977af7e04b885cd5" ma:index="12" nillable="true" ma:taxonomy="true" ma:internalName="o3d75fc94b264abb977af7e04b885cd5" ma:taxonomyFieldName="FSMADocumentStatus" ma:displayName="Status" ma:default="" ma:fieldId="{83d75fc9-4b26-4abb-977a-f7e04b885cd5}" ma:sspId="733e9705-8999-4689-82cc-e4b589d7ceac" ma:termSetId="f70b2fdd-aab3-4f0c-90d0-dfa46d2b54cf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252f7a24a5b428398326c6f59ad01f1" ma:index="14" nillable="true" ma:taxonomy="true" ma:internalName="b252f7a24a5b428398326c6f59ad01f1" ma:taxonomyFieldName="FSMALanguage" ma:displayName="Language" ma:default="" ma:fieldId="{b252f7a2-4a5b-4283-9832-6c6f59ad01f1}" ma:taxonomyMulti="true" ma:sspId="733e9705-8999-4689-82cc-e4b589d7ceac" ma:termSetId="aafeecad-3366-4f68-8bb2-095e8beb6c4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ate1" ma:index="16" nillable="true" ma:displayName="Date" ma:format="DateOnly" ma:internalName="Date1">
      <xsd:simpleType>
        <xsd:restriction base="dms:DateTime"/>
      </xsd:simpleType>
    </xsd:element>
    <xsd:element name="ncff1c19e96f4f66a1ef6e7dc3ac23a0" ma:index="17" nillable="true" ma:taxonomy="true" ma:internalName="ncff1c19e96f4f66a1ef6e7dc3ac23a0" ma:taxonomyFieldName="Importance" ma:displayName="Importance" ma:default="" ma:fieldId="{7cff1c19-e96f-4f66-a1ef-6e7dc3ac23a0}" ma:sspId="733e9705-8999-4689-82cc-e4b589d7ceac" ma:termSetId="94677fba-fc98-4aba-92d7-620adf12305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Case" ma:index="19" nillable="true" ma:displayName="Case" ma:format="Hyperlink" ma:internalName="Ca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D74F8D3-8FA9-4CA5-BDA2-192BB1985A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AEAECF-FF8E-443E-B0E3-FE049E432BE5}">
  <ds:schemaRefs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terms/"/>
    <ds:schemaRef ds:uri="http://www.w3.org/XML/1998/namespace"/>
    <ds:schemaRef ds:uri="http://purl.org/dc/elements/1.1/"/>
    <ds:schemaRef ds:uri="http://purl.org/dc/dcmitype/"/>
    <ds:schemaRef ds:uri="http://schemas.microsoft.com/office/infopath/2007/PartnerControls"/>
    <ds:schemaRef ds:uri="ad42419c-5595-49a5-bb94-79fff8954f72"/>
  </ds:schemaRefs>
</ds:datastoreItem>
</file>

<file path=customXml/itemProps3.xml><?xml version="1.0" encoding="utf-8"?>
<ds:datastoreItem xmlns:ds="http://schemas.openxmlformats.org/officeDocument/2006/customXml" ds:itemID="{52737554-0D02-40E8-AA8C-0FBB030868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42419c-5595-49a5-bb94-79fff8954f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FSMA New</Template>
  <TotalTime>8442</TotalTime>
  <Words>2633</Words>
  <Application>Microsoft Office PowerPoint</Application>
  <PresentationFormat>On-screen Show (4:3)</PresentationFormat>
  <Paragraphs>1133</Paragraphs>
  <Slides>42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Gotham Rounded Book</vt:lpstr>
      <vt:lpstr>Wingdings</vt:lpstr>
      <vt:lpstr>FSMA New</vt:lpstr>
      <vt:lpstr>PowerPoint Presentation</vt:lpstr>
      <vt:lpstr>De sector van de Instellingen voor Bedrijfspensioenvoorziening - Boekjaar 2014 </vt:lpstr>
      <vt:lpstr>Executive summary</vt:lpstr>
      <vt:lpstr>De sector van de Instellingen voor Bedrijfspensioenvoorziening - Boekjaar 2014 </vt:lpstr>
      <vt:lpstr>Sector</vt:lpstr>
      <vt:lpstr>Sector</vt:lpstr>
      <vt:lpstr>Sector</vt:lpstr>
      <vt:lpstr>Sector</vt:lpstr>
      <vt:lpstr>Sector</vt:lpstr>
      <vt:lpstr>Sector</vt:lpstr>
      <vt:lpstr>Sector</vt:lpstr>
      <vt:lpstr>Sector</vt:lpstr>
      <vt:lpstr>Sector</vt:lpstr>
      <vt:lpstr>Top 10 volgens balanstotaal</vt:lpstr>
      <vt:lpstr>Top 50 volgens balanstotaal</vt:lpstr>
      <vt:lpstr>Sector</vt:lpstr>
      <vt:lpstr>Sector</vt:lpstr>
      <vt:lpstr>Sector</vt:lpstr>
      <vt:lpstr>Eerste pijler</vt:lpstr>
      <vt:lpstr>Tweede pijler (totaal)</vt:lpstr>
      <vt:lpstr>Tweede pijler: sectorfondsen</vt:lpstr>
      <vt:lpstr>Tweede pijler: multi-werkgevers</vt:lpstr>
      <vt:lpstr>Tweede pijler: mono-werkgevers</vt:lpstr>
      <vt:lpstr>Tweede pijler: zelfstandigen</vt:lpstr>
      <vt:lpstr>Tweede pijler: vereffening</vt:lpstr>
      <vt:lpstr>Sector</vt:lpstr>
      <vt:lpstr>IBP's met minstens één plan met één of andere vorm van beloofd rendement</vt:lpstr>
      <vt:lpstr>IBP's met beloofd rendement: enkel DB</vt:lpstr>
      <vt:lpstr>IBP's met beloofd rendement: uitsluitend DC + tarief</vt:lpstr>
      <vt:lpstr>IBP's met beloofd rendement: uitsluitend Cash Balance</vt:lpstr>
      <vt:lpstr>IBP's met beloofd rendement: hybride*</vt:lpstr>
      <vt:lpstr>IBP's met uitsluitend DC-plannen zonder tarief</vt:lpstr>
      <vt:lpstr>Sector</vt:lpstr>
      <vt:lpstr>IBP's met ook grensoverschrijdende activiteiten </vt:lpstr>
      <vt:lpstr>Samenhang aantal IBP's - balanstotaal - aantal deelnemers</vt:lpstr>
      <vt:lpstr>Peer groups: dekkingsgraad</vt:lpstr>
      <vt:lpstr>Prudente waardering LTV</vt:lpstr>
      <vt:lpstr>Peer groups: samenstelling portefeuille (1)</vt:lpstr>
      <vt:lpstr>Peer groups: samenstelling portefeuille (2)</vt:lpstr>
      <vt:lpstr>Samenvattende tabel IBP's</vt:lpstr>
      <vt:lpstr>Balanstotaal IBP's tov groepsverzekeringen, bedrijfsleiderverzekeringen en derde pijler</vt:lpstr>
      <vt:lpstr>Lexicon</vt:lpstr>
    </vt:vector>
  </TitlesOfParts>
  <Company>National Bank of Belgium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Vandendriessche Diederik</dc:creator>
  <cp:lastModifiedBy>Vandendriessche, Diederik</cp:lastModifiedBy>
  <cp:revision>572</cp:revision>
  <cp:lastPrinted>2015-10-29T10:59:05Z</cp:lastPrinted>
  <dcterms:created xsi:type="dcterms:W3CDTF">2011-10-05T15:12:53Z</dcterms:created>
  <dcterms:modified xsi:type="dcterms:W3CDTF">2015-11-05T11:20:50Z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-1254108693</vt:i4>
  </property>
  <property fmtid="{D5CDD505-2E9C-101B-9397-08002B2CF9AE}" pid="3" name="_NewReviewCycle">
    <vt:lpwstr/>
  </property>
  <property fmtid="{D5CDD505-2E9C-101B-9397-08002B2CF9AE}" pid="4" name="_EmailSubject">
    <vt:lpwstr>Sectoroverzicht</vt:lpwstr>
  </property>
  <property fmtid="{D5CDD505-2E9C-101B-9397-08002B2CF9AE}" pid="5" name="_AuthorEmail">
    <vt:lpwstr>Diederik.Vandendriessche@fsma.be</vt:lpwstr>
  </property>
  <property fmtid="{D5CDD505-2E9C-101B-9397-08002B2CF9AE}" pid="6" name="_AuthorEmailDisplayName">
    <vt:lpwstr>Vandendriessche, Diederik</vt:lpwstr>
  </property>
  <property fmtid="{D5CDD505-2E9C-101B-9397-08002B2CF9AE}" pid="7" name="_PreviousAdHocReviewCycleID">
    <vt:i4>-163159653</vt:i4>
  </property>
  <property fmtid="{D5CDD505-2E9C-101B-9397-08002B2CF9AE}" pid="8" name="ContentTypeId">
    <vt:lpwstr>0x01010096B10D78A450B444BAE61FDEE383F84800ED16D919DA984EFDA9CE2E9A6546043B000B1D9FD9243F5245AB2A34B47A87BF77</vt:lpwstr>
  </property>
  <property fmtid="{D5CDD505-2E9C-101B-9397-08002B2CF9AE}" pid="9" name="FSMALanguage">
    <vt:lpwstr>2;#Dutch|80025f18-efbd-4050-828c-3eb1f323b17d</vt:lpwstr>
  </property>
  <property fmtid="{D5CDD505-2E9C-101B-9397-08002B2CF9AE}" pid="10" name="FSMAKeywords">
    <vt:lpwstr/>
  </property>
  <property fmtid="{D5CDD505-2E9C-101B-9397-08002B2CF9AE}" pid="11" name="TaxCatchAll">
    <vt:lpwstr>2;#Dutch|80025f18-efbd-4050-828c-3eb1f323b17d</vt:lpwstr>
  </property>
  <property fmtid="{D5CDD505-2E9C-101B-9397-08002B2CF9AE}" pid="12" name="FSMADocumentStatus">
    <vt:lpwstr/>
  </property>
  <property fmtid="{D5CDD505-2E9C-101B-9397-08002B2CF9AE}" pid="13" name="Importance">
    <vt:lpwstr/>
  </property>
  <property fmtid="{D5CDD505-2E9C-101B-9397-08002B2CF9AE}" pid="14" name="Dossier">
    <vt:lpwstr/>
  </property>
  <property fmtid="{D5CDD505-2E9C-101B-9397-08002B2CF9AE}" pid="15" name="DossierFr">
    <vt:lpwstr/>
  </property>
  <property fmtid="{D5CDD505-2E9C-101B-9397-08002B2CF9AE}" pid="16" name="DossierOfficialNameFr">
    <vt:lpwstr/>
  </property>
  <property fmtid="{D5CDD505-2E9C-101B-9397-08002B2CF9AE}" pid="17" name="DossierOfficialName">
    <vt:lpwstr/>
  </property>
  <property fmtid="{D5CDD505-2E9C-101B-9397-08002B2CF9AE}" pid="18" name="DossierNl">
    <vt:lpwstr/>
  </property>
  <property fmtid="{D5CDD505-2E9C-101B-9397-08002B2CF9AE}" pid="19" name="DossierOfficialNameNl">
    <vt:lpwstr/>
  </property>
</Properties>
</file>